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36" r:id="rId42"/>
    <p:sldId id="337" r:id="rId43"/>
    <p:sldId id="338" r:id="rId44"/>
    <p:sldId id="339" r:id="rId45"/>
    <p:sldId id="340" r:id="rId46"/>
    <p:sldId id="341"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31" r:id="rId71"/>
    <p:sldId id="332" r:id="rId72"/>
    <p:sldId id="334" r:id="rId73"/>
    <p:sldId id="333" r:id="rId74"/>
    <p:sldId id="335"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Lst>
  <p:sldSz cx="9144000" cy="5143500" type="screen16x9"/>
  <p:notesSz cx="6858000" cy="9144000"/>
  <p:embeddedFontLst>
    <p:embeddedFont>
      <p:font typeface="Cascadia Mono" panose="020B0609020000020004" pitchFamily="49" charset="0"/>
      <p:regular r:id="rId89"/>
      <p:bold r:id="rId90"/>
      <p:italic r:id="rId91"/>
      <p:boldItalic r:id="rId92"/>
    </p:embeddedFont>
    <p:embeddedFont>
      <p:font typeface="Consolas" panose="020B0609020204030204" pitchFamily="49" charset="0"/>
      <p:regular r:id="rId93"/>
      <p:bold r:id="rId94"/>
      <p:italic r:id="rId95"/>
      <p:boldItalic r:id="rId96"/>
    </p:embeddedFont>
    <p:embeddedFont>
      <p:font typeface="Hammersmith One" panose="02010703030501060504" pitchFamily="2" charset="0"/>
      <p:regular r:id="rId97"/>
    </p:embeddedFont>
    <p:embeddedFont>
      <p:font typeface="Source Sans Pro" panose="020B0503030403020204" pitchFamily="34" charset="0"/>
      <p:regular r:id="rId98"/>
      <p:bold r:id="rId99"/>
      <p:italic r:id="rId100"/>
      <p:bold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u="none" strike="noStrike">
                <a:solidFill>
                  <a:srgbClr val="000000"/>
                </a:solidFill>
                <a:effectLst/>
                <a:uFillTx/>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indent="0" algn="l">
              <a:buNone/>
            </a:pPr>
            <a:r>
              <a:rPr lang="en-US" sz="2000" b="0" u="none" strike="noStrike">
                <a:solidFill>
                  <a:srgbClr val="000000"/>
                </a:solidFill>
                <a:effectLst/>
                <a:uFillTx/>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lgn="l">
              <a:buNone/>
            </a:pPr>
            <a:r>
              <a:rPr lang="en-US" sz="1400" b="0" u="none" strike="noStrike">
                <a:solidFill>
                  <a:srgbClr val="000000"/>
                </a:solidFill>
                <a:effectLst/>
                <a:uFillTx/>
                <a:latin typeface="Times New Roman"/>
              </a:rPr>
              <a:t>&lt;header&gt;</a:t>
            </a:r>
          </a:p>
        </p:txBody>
      </p:sp>
      <p:sp>
        <p:nvSpPr>
          <p:cNvPr id="85"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p>
        </p:txBody>
      </p:sp>
      <p:sp>
        <p:nvSpPr>
          <p:cNvPr id="86"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lgn="l">
              <a:buNone/>
              <a:defRPr lang="en-US" sz="1400" b="0" u="none" strike="noStrike">
                <a:solidFill>
                  <a:srgbClr val="000000"/>
                </a:solidFill>
                <a:effectLst/>
                <a:uFillTx/>
                <a:latin typeface="Times New Roman"/>
              </a:defRPr>
            </a:lvl1pPr>
          </a:lstStyle>
          <a:p>
            <a:pPr indent="0" algn="l">
              <a:buNone/>
            </a:pPr>
            <a:r>
              <a:rPr lang="en-US" sz="1400" b="0" u="none" strike="noStrike">
                <a:solidFill>
                  <a:srgbClr val="000000"/>
                </a:solidFill>
                <a:effectLst/>
                <a:uFillTx/>
                <a:latin typeface="Times New Roman"/>
              </a:rPr>
              <a:t>&lt;footer&gt;</a:t>
            </a:r>
          </a:p>
        </p:txBody>
      </p:sp>
      <p:sp>
        <p:nvSpPr>
          <p:cNvPr id="87"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858B127E-79E1-4BF6-8C83-D8806B3999BE}" type="slidenum">
              <a:rPr lang="en-US" sz="1400" b="0" u="none" strike="noStrike">
                <a:solidFill>
                  <a:srgbClr val="000000"/>
                </a:solidFill>
                <a:effectLst/>
                <a:uFillTx/>
                <a:latin typeface="Times New Roman"/>
              </a:rPr>
              <a:t>‹#›</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380880" y="685800"/>
            <a:ext cx="6095520" cy="3428640"/>
          </a:xfrm>
          <a:prstGeom prst="rect">
            <a:avLst/>
          </a:prstGeom>
          <a:ln w="0">
            <a:noFill/>
          </a:ln>
        </p:spPr>
      </p:sp>
      <p:sp>
        <p:nvSpPr>
          <p:cNvPr id="959"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Don’t enforce or bring up any other constraints yet. Finish this challenge first before introducing more constraints on the next slide with additional challenges.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PlaceHolder 1"/>
          <p:cNvSpPr>
            <a:spLocks noGrp="1" noRot="1" noChangeAspect="1"/>
          </p:cNvSpPr>
          <p:nvPr>
            <p:ph type="sldImg"/>
          </p:nvPr>
        </p:nvSpPr>
        <p:spPr>
          <a:xfrm>
            <a:off x="380880" y="685800"/>
            <a:ext cx="6095520" cy="3428640"/>
          </a:xfrm>
          <a:prstGeom prst="rect">
            <a:avLst/>
          </a:prstGeom>
          <a:ln w="0">
            <a:noFill/>
          </a:ln>
        </p:spPr>
      </p:sp>
      <p:sp>
        <p:nvSpPr>
          <p:cNvPr id="96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This example shows a multivalued attribute for someones addresses and phone numbers. Someone could have multiple addresses, and multiple phones at each address.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3"/>
          </p:nvPr>
        </p:nvSpPr>
        <p:spPr/>
        <p:txBody>
          <a:bodyPr/>
          <a:lstStyle/>
          <a:p>
            <a:pPr indent="0" algn="r">
              <a:buNone/>
            </a:pPr>
            <a:fld id="{858B127E-79E1-4BF6-8C83-D8806B3999BE}" type="slidenum">
              <a:rPr lang="en-US" sz="1400" b="0" u="none" strike="noStrike" smtClean="0">
                <a:solidFill>
                  <a:srgbClr val="000000"/>
                </a:solidFill>
                <a:effectLst/>
                <a:uFillTx/>
                <a:latin typeface="Times New Roman"/>
              </a:rPr>
              <a:t>44</a:t>
            </a:fld>
            <a:endParaRPr lang="en-US" sz="1400" b="0" u="none" strike="noStrike">
              <a:solidFill>
                <a:srgbClr val="000000"/>
              </a:solidFill>
              <a:effectLst/>
              <a:uFillTx/>
              <a:latin typeface="Times New Roman"/>
            </a:endParaRPr>
          </a:p>
        </p:txBody>
      </p:sp>
    </p:spTree>
    <p:extLst>
      <p:ext uri="{BB962C8B-B14F-4D97-AF65-F5344CB8AC3E}">
        <p14:creationId xmlns:p14="http://schemas.microsoft.com/office/powerpoint/2010/main" val="1974858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p:bg>
      <p:bgPr>
        <a:solidFill>
          <a:schemeClr val="accen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accent1"/>
        </a:solidFill>
        <a:effectLst/>
      </p:bgPr>
    </p:bg>
    <p:spTree>
      <p:nvGrpSpPr>
        <p:cNvPr id="1" name=""/>
        <p:cNvGrpSpPr/>
        <p:nvPr/>
      </p:nvGrpSpPr>
      <p:grpSpPr>
        <a:xfrm>
          <a:off x="0" y="0"/>
          <a:ext cx="0" cy="0"/>
          <a:chOff x="0" y="0"/>
          <a:chExt cx="0" cy="0"/>
        </a:xfrm>
      </p:grpSpPr>
      <p:sp>
        <p:nvSpPr>
          <p:cNvPr id="53" name="PlaceHolder 1"/>
          <p:cNvSpPr>
            <a:spLocks noGrp="1"/>
          </p:cNvSpPr>
          <p:nvPr>
            <p:ph type="title" hasCustomPrompt="1"/>
          </p:nvPr>
        </p:nvSpPr>
        <p:spPr>
          <a:xfrm>
            <a:off x="1981080" y="1106280"/>
            <a:ext cx="5181120" cy="1963080"/>
          </a:xfrm>
          <a:prstGeom prst="rect">
            <a:avLst/>
          </a:prstGeom>
          <a:noFill/>
          <a:ln w="0">
            <a:noFill/>
          </a:ln>
        </p:spPr>
        <p:txBody>
          <a:bodyPr lIns="91440" tIns="91440" rIns="91440" bIns="91440" anchor="b">
            <a:noAutofit/>
          </a:bodyPr>
          <a:lstStyle>
            <a:lvl1pPr indent="0" algn="ctr">
              <a:lnSpc>
                <a:spcPct val="100000"/>
              </a:lnSpc>
              <a:buNone/>
              <a:defRPr lang="en-US" sz="12000" b="0" u="none" strike="noStrike">
                <a:solidFill>
                  <a:srgbClr val="FF8B7B"/>
                </a:solidFill>
                <a:effectLst/>
                <a:uFillTx/>
                <a:latin typeface="Hammersmith One"/>
                <a:ea typeface="Hammersmith One"/>
              </a:defRPr>
            </a:lvl1pPr>
          </a:lstStyle>
          <a:p>
            <a:pPr indent="0" algn="ctr">
              <a:lnSpc>
                <a:spcPct val="100000"/>
              </a:lnSpc>
              <a:buNone/>
            </a:pPr>
            <a:r>
              <a:rPr lang="en-US" sz="12000" b="0" u="none" strike="noStrike">
                <a:solidFill>
                  <a:srgbClr val="FF8B7B"/>
                </a:solidFill>
                <a:effectLst/>
                <a:uFillTx/>
                <a:latin typeface="Hammersmith One"/>
                <a:ea typeface="Hammersmith One"/>
              </a:rPr>
              <a:t>xx%</a:t>
            </a:r>
            <a:endParaRPr lang="en-US" sz="12000" b="0" u="none" strike="noStrike">
              <a:solidFill>
                <a:srgbClr val="FF8B7B"/>
              </a:solidFill>
              <a:effectLst/>
              <a:uFillTx/>
              <a:latin typeface="Hammersmith One"/>
            </a:endParaRPr>
          </a:p>
        </p:txBody>
      </p:sp>
      <p:sp>
        <p:nvSpPr>
          <p:cNvPr id="54" name="PlaceHolder 2"/>
          <p:cNvSpPr>
            <a:spLocks noGrp="1"/>
          </p:cNvSpPr>
          <p:nvPr>
            <p:ph type="body"/>
          </p:nvPr>
        </p:nvSpPr>
        <p:spPr>
          <a:xfrm>
            <a:off x="2176560" y="3152160"/>
            <a:ext cx="4790520" cy="130032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8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8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8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8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8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8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800" b="0" u="none" strike="noStrike">
                <a:solidFill>
                  <a:srgbClr val="000000"/>
                </a:solidFill>
                <a:effectLst/>
                <a:uFillTx/>
                <a:latin typeface="Arial"/>
              </a:defRPr>
            </a:lvl7pPr>
          </a:lstStyle>
          <a:p>
            <a:pPr marL="457200" indent="-343080" algn="l">
              <a:spcBef>
                <a:spcPts val="1417"/>
              </a:spcBef>
              <a:buClr>
                <a:srgbClr val="FFFFFF"/>
              </a:buClr>
              <a:buSzPct val="45000"/>
              <a:buFont typeface="Wingdings" charset="2"/>
              <a:buChar char=""/>
            </a:pPr>
            <a:r>
              <a:rPr lang="en-US" sz="1800" b="0" u="none" strike="noStrike">
                <a:solidFill>
                  <a:srgbClr val="000000"/>
                </a:solidFill>
                <a:effectLst/>
                <a:uFillTx/>
                <a:latin typeface="Arial"/>
              </a:rPr>
              <a:t>Click to edit the outline text format</a:t>
            </a:r>
          </a:p>
          <a:p>
            <a:pPr marL="914400" lvl="1" indent="-317520" algn="l">
              <a:spcBef>
                <a:spcPts val="1134"/>
              </a:spcBef>
              <a:buClr>
                <a:srgbClr val="FFFFFF"/>
              </a:buClr>
              <a:buSzPct val="75000"/>
              <a:buFont typeface="Symbol" charset="2"/>
              <a:buChar char=""/>
            </a:pPr>
            <a:r>
              <a:rPr lang="en-US" sz="1800" b="0" u="none" strike="noStrike">
                <a:solidFill>
                  <a:srgbClr val="000000"/>
                </a:solidFill>
                <a:effectLst/>
                <a:uFillTx/>
                <a:latin typeface="Arial"/>
              </a:rPr>
              <a:t>Second Outline Level</a:t>
            </a:r>
          </a:p>
          <a:p>
            <a:pPr marL="1371600" lvl="2" indent="-317520" algn="l">
              <a:spcBef>
                <a:spcPts val="850"/>
              </a:spcBef>
              <a:buClr>
                <a:srgbClr val="FFFFFF"/>
              </a:buClr>
              <a:buSzPct val="45000"/>
              <a:buFont typeface="Wingdings" charset="2"/>
              <a:buChar char=""/>
            </a:pPr>
            <a:r>
              <a:rPr lang="en-US" sz="1800" b="0" u="none" strike="noStrike">
                <a:solidFill>
                  <a:srgbClr val="000000"/>
                </a:solidFill>
                <a:effectLst/>
                <a:uFillTx/>
                <a:latin typeface="Arial"/>
              </a:rPr>
              <a:t>Third Outline Level</a:t>
            </a:r>
          </a:p>
          <a:p>
            <a:pPr marL="1828800" lvl="3" indent="-317520" algn="l">
              <a:spcBef>
                <a:spcPts val="567"/>
              </a:spcBef>
              <a:buClr>
                <a:srgbClr val="FFFFFF"/>
              </a:buClr>
              <a:buSzPct val="75000"/>
              <a:buFont typeface="Symbol" charset="2"/>
              <a:buChar char=""/>
            </a:pPr>
            <a:r>
              <a:rPr lang="en-US" sz="1800" b="0" u="none" strike="noStrike">
                <a:solidFill>
                  <a:srgbClr val="000000"/>
                </a:solidFill>
                <a:effectLst/>
                <a:uFillTx/>
                <a:latin typeface="Arial"/>
              </a:rPr>
              <a:t>Fourth Outline Level</a:t>
            </a:r>
          </a:p>
          <a:p>
            <a:pPr marL="2286000" lvl="4"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Fifth Outline Level</a:t>
            </a:r>
          </a:p>
          <a:p>
            <a:pPr marL="2743200" lvl="5"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Sixth Outline Level</a:t>
            </a:r>
          </a:p>
          <a:p>
            <a:pPr marL="3200400" lvl="6"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Seventh Outline Level</a:t>
            </a:r>
          </a:p>
        </p:txBody>
      </p:sp>
      <p:sp>
        <p:nvSpPr>
          <p:cNvPr id="55" name="Google Shape;74;p11"/>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6" name="Google Shape;75;p11"/>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7" name="Google Shape;76;p11"/>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8" name="Google Shape;77;p11"/>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 name="Google Shape;78;p11"/>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 name="Google Shape;79;p11"/>
          <p:cNvSpPr/>
          <p:nvPr/>
        </p:nvSpPr>
        <p:spPr>
          <a:xfrm flipH="1">
            <a:off x="-292320" y="267084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 name="Google Shape;80;p11"/>
          <p:cNvSpPr/>
          <p:nvPr/>
        </p:nvSpPr>
        <p:spPr>
          <a:xfrm flipH="1">
            <a:off x="356760" y="1932840"/>
            <a:ext cx="671760" cy="672840"/>
          </a:xfrm>
          <a:custGeom>
            <a:avLst/>
            <a:gdLst>
              <a:gd name="textAreaLeft" fmla="*/ 360 w 671760"/>
              <a:gd name="textAreaRight" fmla="*/ 67248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 name="Google Shape;81;p11"/>
          <p:cNvSpPr/>
          <p:nvPr/>
        </p:nvSpPr>
        <p:spPr>
          <a:xfrm rot="21289800" flipH="1">
            <a:off x="74520" y="382320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 name="Google Shape;82;p11"/>
          <p:cNvSpPr/>
          <p:nvPr/>
        </p:nvSpPr>
        <p:spPr>
          <a:xfrm flipH="1">
            <a:off x="1147680" y="180576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accen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2485440"/>
            <a:ext cx="2697480" cy="906120"/>
          </a:xfrm>
          <a:prstGeom prst="rect">
            <a:avLst/>
          </a:prstGeom>
          <a:noFill/>
          <a:ln w="0">
            <a:noFill/>
          </a:ln>
        </p:spPr>
        <p:txBody>
          <a:bodyPr lIns="91440" tIns="91440" rIns="91440" bIns="91440" anchor="b">
            <a:noAutofit/>
          </a:bodyPr>
          <a:lstStyle>
            <a:lvl1pPr indent="0" algn="l">
              <a:buNone/>
              <a:defRPr lang="en-US" sz="3800" b="0" u="none" strike="noStrike">
                <a:solidFill>
                  <a:schemeClr val="accent3"/>
                </a:solidFill>
                <a:effectLst/>
                <a:uFillTx/>
                <a:latin typeface="Hammersmith One"/>
              </a:defRPr>
            </a:lvl1pPr>
          </a:lstStyle>
          <a:p>
            <a:pPr indent="0" algn="l">
              <a:buNone/>
            </a:pPr>
            <a:r>
              <a:rPr lang="en-US" sz="3800" b="0" u="none" strike="noStrike">
                <a:solidFill>
                  <a:schemeClr val="accent3"/>
                </a:solidFill>
                <a:effectLst/>
                <a:uFillTx/>
                <a:latin typeface="Hammersmith One"/>
              </a:rPr>
              <a:t>Click to edit the title text format</a:t>
            </a:r>
          </a:p>
        </p:txBody>
      </p:sp>
      <p:sp>
        <p:nvSpPr>
          <p:cNvPr id="65"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lvl1pPr indent="0" algn="l">
              <a:lnSpc>
                <a:spcPct val="100000"/>
              </a:lnSpc>
              <a:buNone/>
              <a:defRPr lang="en-US" sz="6000" b="0" u="none" strike="noStrike">
                <a:solidFill>
                  <a:schemeClr val="accent3"/>
                </a:solidFill>
                <a:effectLst/>
                <a:uFillTx/>
                <a:latin typeface="Hammersmith One"/>
                <a:ea typeface="Hammersmith One"/>
              </a:defRPr>
            </a:lvl1pPr>
          </a:lstStyle>
          <a:p>
            <a:pPr indent="0" algn="l">
              <a:lnSpc>
                <a:spcPct val="100000"/>
              </a:lnSpc>
              <a:buNone/>
            </a:pPr>
            <a:r>
              <a:rPr lang="en-US" sz="6000" b="0" u="none" strike="noStrike">
                <a:solidFill>
                  <a:schemeClr val="accent3"/>
                </a:solidFill>
                <a:effectLst/>
                <a:uFillTx/>
                <a:latin typeface="Hammersmith One"/>
                <a:ea typeface="Hammersmith One"/>
              </a:rPr>
              <a:t>xx%</a:t>
            </a:r>
            <a:endParaRPr lang="en-US" sz="6000" b="0" u="none" strike="noStrike">
              <a:solidFill>
                <a:schemeClr val="accent3"/>
              </a:solidFill>
              <a:effectLst/>
              <a:uFillTx/>
              <a:latin typeface="Hammersmith One"/>
            </a:endParaRPr>
          </a:p>
        </p:txBody>
      </p:sp>
      <p:sp>
        <p:nvSpPr>
          <p:cNvPr id="66" name="Google Shape;88;p13"/>
          <p:cNvSpPr/>
          <p:nvPr/>
        </p:nvSpPr>
        <p:spPr>
          <a:xfrm rot="11110200">
            <a:off x="-114840" y="-2779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accent1"/>
        </a:solidFill>
        <a:effectLst/>
      </p:bgPr>
    </p:bg>
    <p:spTree>
      <p:nvGrpSpPr>
        <p:cNvPr id="1" name=""/>
        <p:cNvGrpSpPr/>
        <p:nvPr/>
      </p:nvGrpSpPr>
      <p:grpSpPr>
        <a:xfrm>
          <a:off x="0" y="0"/>
          <a:ext cx="0" cy="0"/>
          <a:chOff x="0" y="0"/>
          <a:chExt cx="0" cy="0"/>
        </a:xfrm>
      </p:grpSpPr>
      <p:sp>
        <p:nvSpPr>
          <p:cNvPr id="68" name="PlaceHolder 1"/>
          <p:cNvSpPr>
            <a:spLocks noGrp="1"/>
          </p:cNvSpPr>
          <p:nvPr>
            <p:ph type="title" hasCustomPrompt="1"/>
          </p:nvPr>
        </p:nvSpPr>
        <p:spPr>
          <a:xfrm>
            <a:off x="153180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69" name="PlaceHolder 2"/>
          <p:cNvSpPr>
            <a:spLocks noGrp="1"/>
          </p:cNvSpPr>
          <p:nvPr>
            <p:ph type="title" hasCustomPrompt="1"/>
          </p:nvPr>
        </p:nvSpPr>
        <p:spPr>
          <a:xfrm>
            <a:off x="399924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0" name="PlaceHolder 3"/>
          <p:cNvSpPr>
            <a:spLocks noGrp="1"/>
          </p:cNvSpPr>
          <p:nvPr>
            <p:ph type="title" hasCustomPrompt="1"/>
          </p:nvPr>
        </p:nvSpPr>
        <p:spPr>
          <a:xfrm>
            <a:off x="649728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1" name="PlaceHolder 4"/>
          <p:cNvSpPr>
            <a:spLocks noGrp="1"/>
          </p:cNvSpPr>
          <p:nvPr>
            <p:ph type="title" hasCustomPrompt="1"/>
          </p:nvPr>
        </p:nvSpPr>
        <p:spPr>
          <a:xfrm>
            <a:off x="153180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2" name="PlaceHolder 5"/>
          <p:cNvSpPr>
            <a:spLocks noGrp="1"/>
          </p:cNvSpPr>
          <p:nvPr>
            <p:ph type="title" hasCustomPrompt="1"/>
          </p:nvPr>
        </p:nvSpPr>
        <p:spPr>
          <a:xfrm>
            <a:off x="399924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3" name="PlaceHolder 6"/>
          <p:cNvSpPr>
            <a:spLocks noGrp="1"/>
          </p:cNvSpPr>
          <p:nvPr>
            <p:ph type="title" hasCustomPrompt="1"/>
          </p:nvPr>
        </p:nvSpPr>
        <p:spPr>
          <a:xfrm>
            <a:off x="649728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4" name="PlaceHolder 7"/>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chemeClr val="accent3"/>
                </a:solidFill>
                <a:effectLst/>
                <a:uFillTx/>
                <a:latin typeface="Hammersmith One"/>
              </a:defRPr>
            </a:lvl1pPr>
          </a:lstStyle>
          <a:p>
            <a:pPr indent="0" algn="l">
              <a:buNone/>
            </a:pPr>
            <a:r>
              <a:rPr lang="en-US" sz="3000" b="0" u="none" strike="noStrike">
                <a:solidFill>
                  <a:schemeClr val="accent3"/>
                </a:solidFill>
                <a:effectLst/>
                <a:uFillTx/>
                <a:latin typeface="Hammersmith One"/>
              </a:rPr>
              <a:t>Click to edit the title text format</a:t>
            </a:r>
          </a:p>
        </p:txBody>
      </p:sp>
      <p:grpSp>
        <p:nvGrpSpPr>
          <p:cNvPr id="75" name="Google Shape;109;p14"/>
          <p:cNvGrpSpPr/>
          <p:nvPr/>
        </p:nvGrpSpPr>
        <p:grpSpPr>
          <a:xfrm>
            <a:off x="157320" y="267120"/>
            <a:ext cx="890640" cy="1080720"/>
            <a:chOff x="157320" y="267120"/>
            <a:chExt cx="890640" cy="1080720"/>
          </a:xfrm>
        </p:grpSpPr>
        <p:sp>
          <p:nvSpPr>
            <p:cNvPr id="76" name="Google Shape;110;p14"/>
            <p:cNvSpPr/>
            <p:nvPr/>
          </p:nvSpPr>
          <p:spPr>
            <a:xfrm rot="396600" flipH="1">
              <a:off x="194040" y="632520"/>
              <a:ext cx="678240" cy="678240"/>
            </a:xfrm>
            <a:custGeom>
              <a:avLst/>
              <a:gdLst>
                <a:gd name="textAreaLeft" fmla="*/ 360 w 678240"/>
                <a:gd name="textAreaRight" fmla="*/ 678960 w 678240"/>
                <a:gd name="textAreaTop" fmla="*/ 0 h 678240"/>
                <a:gd name="textAreaBottom" fmla="*/ 678600 h 6782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7" name="Google Shape;111;p14"/>
            <p:cNvSpPr/>
            <p:nvPr/>
          </p:nvSpPr>
          <p:spPr>
            <a:xfrm rot="396600" flipH="1">
              <a:off x="685440" y="285480"/>
              <a:ext cx="343080" cy="343440"/>
            </a:xfrm>
            <a:custGeom>
              <a:avLst/>
              <a:gdLst>
                <a:gd name="textAreaLeft" fmla="*/ -360 w 343080"/>
                <a:gd name="textAreaRight" fmla="*/ 343080 w 343080"/>
                <a:gd name="textAreaTop" fmla="*/ 0 h 343440"/>
                <a:gd name="textAreaBottom" fmla="*/ 343800 h 3434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
        <p:nvSpPr>
          <p:cNvPr id="78" name="Google Shape;112;p14"/>
          <p:cNvSpPr/>
          <p:nvPr/>
        </p:nvSpPr>
        <p:spPr>
          <a:xfrm rot="21136200" flipH="1">
            <a:off x="8631000" y="4656600"/>
            <a:ext cx="342720" cy="343080"/>
          </a:xfrm>
          <a:custGeom>
            <a:avLst/>
            <a:gdLst>
              <a:gd name="textAreaLeft" fmla="*/ 360 w 342720"/>
              <a:gd name="textAreaRight" fmla="*/ 343440 w 342720"/>
              <a:gd name="textAreaTop" fmla="*/ 0 h 343080"/>
              <a:gd name="textAreaBottom" fmla="*/ 343440 h 343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9" name="PlaceHolder 8"/>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
    <p:bg>
      <p:bgPr>
        <a:solidFill>
          <a:schemeClr val="accent1"/>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8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7">
    <p:bg>
      <p:bgPr>
        <a:solidFill>
          <a:schemeClr val="accent1"/>
        </a:solidFill>
        <a:effectLst/>
      </p:bgPr>
    </p:bg>
    <p:spTree>
      <p:nvGrpSpPr>
        <p:cNvPr id="1" name=""/>
        <p:cNvGrpSpPr/>
        <p:nvPr/>
      </p:nvGrpSpPr>
      <p:grpSpPr>
        <a:xfrm>
          <a:off x="0" y="0"/>
          <a:ext cx="0" cy="0"/>
          <a:chOff x="0" y="0"/>
          <a:chExt cx="0" cy="0"/>
        </a:xfrm>
      </p:grpSpPr>
      <p:sp>
        <p:nvSpPr>
          <p:cNvPr id="9" name="Google Shape;144;p20"/>
          <p:cNvSpPr/>
          <p:nvPr/>
        </p:nvSpPr>
        <p:spPr>
          <a:xfrm rot="1251000" flipH="1">
            <a:off x="-428400" y="62352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 name="Google Shape;145;p20"/>
          <p:cNvSpPr/>
          <p:nvPr/>
        </p:nvSpPr>
        <p:spPr>
          <a:xfrm rot="1251000" flipH="1">
            <a:off x="535680" y="9756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 name="Google Shape;146;p20"/>
          <p:cNvSpPr/>
          <p:nvPr/>
        </p:nvSpPr>
        <p:spPr>
          <a:xfrm rot="940800" flipH="1">
            <a:off x="-546120" y="1864080"/>
            <a:ext cx="1364760" cy="1364040"/>
          </a:xfrm>
          <a:custGeom>
            <a:avLst/>
            <a:gdLst>
              <a:gd name="textAreaLeft" fmla="*/ -360 w 1364760"/>
              <a:gd name="textAreaRight" fmla="*/ 136476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 name="Google Shape;147;p20"/>
          <p:cNvSpPr/>
          <p:nvPr/>
        </p:nvSpPr>
        <p:spPr>
          <a:xfrm rot="1251000" flipH="1">
            <a:off x="1356840" y="14112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 name="Google Shape;148;p20"/>
          <p:cNvSpPr/>
          <p:nvPr/>
        </p:nvSpPr>
        <p:spPr>
          <a:xfrm rot="21289800" flipH="1">
            <a:off x="528840" y="286308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 name="Google Shape;149;p20"/>
          <p:cNvSpPr/>
          <p:nvPr/>
        </p:nvSpPr>
        <p:spPr>
          <a:xfrm rot="21289800" flipH="1">
            <a:off x="-134640" y="4255560"/>
            <a:ext cx="1706760" cy="1705680"/>
          </a:xfrm>
          <a:custGeom>
            <a:avLst/>
            <a:gdLst>
              <a:gd name="textAreaLeft" fmla="*/ -360 w 1706760"/>
              <a:gd name="textAreaRight" fmla="*/ 170676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8">
    <p:bg>
      <p:bgPr>
        <a:solidFill>
          <a:schemeClr val="accent1"/>
        </a:solidFill>
        <a:effectLst/>
      </p:bgPr>
    </p:bg>
    <p:spTree>
      <p:nvGrpSpPr>
        <p:cNvPr id="1" name=""/>
        <p:cNvGrpSpPr/>
        <p:nvPr/>
      </p:nvGrpSpPr>
      <p:grpSpPr>
        <a:xfrm>
          <a:off x="0" y="0"/>
          <a:ext cx="0" cy="0"/>
          <a:chOff x="0" y="0"/>
          <a:chExt cx="0" cy="0"/>
        </a:xfrm>
      </p:grpSpPr>
      <p:sp>
        <p:nvSpPr>
          <p:cNvPr id="15" name="Google Shape;151;p21"/>
          <p:cNvSpPr/>
          <p:nvPr/>
        </p:nvSpPr>
        <p:spPr>
          <a:xfrm rot="9549000">
            <a:off x="-352080" y="321336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 name="Google Shape;152;p21"/>
          <p:cNvSpPr/>
          <p:nvPr/>
        </p:nvSpPr>
        <p:spPr>
          <a:xfrm rot="9549000">
            <a:off x="613080" y="419796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7" name="Google Shape;153;p21"/>
          <p:cNvSpPr/>
          <p:nvPr/>
        </p:nvSpPr>
        <p:spPr>
          <a:xfrm rot="9859200">
            <a:off x="-468360" y="1739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 name="Google Shape;154;p21"/>
          <p:cNvSpPr/>
          <p:nvPr/>
        </p:nvSpPr>
        <p:spPr>
          <a:xfrm rot="9549000">
            <a:off x="1434600" y="429552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 name="Google Shape;155;p21"/>
          <p:cNvSpPr/>
          <p:nvPr/>
        </p:nvSpPr>
        <p:spPr>
          <a:xfrm rot="11110200">
            <a:off x="605520" y="74088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 name="Google Shape;156;p21"/>
          <p:cNvSpPr/>
          <p:nvPr/>
        </p:nvSpPr>
        <p:spPr>
          <a:xfrm rot="11110200">
            <a:off x="-56880" y="-99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accent1"/>
        </a:solidFill>
        <a:effectLst/>
      </p:bgPr>
    </p:bg>
    <p:spTree>
      <p:nvGrpSpPr>
        <p:cNvPr id="1" name=""/>
        <p:cNvGrpSpPr/>
        <p:nvPr/>
      </p:nvGrpSpPr>
      <p:grpSpPr>
        <a:xfrm>
          <a:off x="0" y="0"/>
          <a:ext cx="0" cy="0"/>
          <a:chOff x="0" y="0"/>
          <a:chExt cx="0" cy="0"/>
        </a:xfrm>
      </p:grpSpPr>
      <p:sp>
        <p:nvSpPr>
          <p:cNvPr id="21" name="Google Shape;158;p22"/>
          <p:cNvSpPr/>
          <p:nvPr/>
        </p:nvSpPr>
        <p:spPr>
          <a:xfrm rot="14949000">
            <a:off x="3597840" y="-694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 name="Google Shape;159;p22"/>
          <p:cNvSpPr/>
          <p:nvPr/>
        </p:nvSpPr>
        <p:spPr>
          <a:xfrm rot="14949000">
            <a:off x="3072960" y="27000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 name="Google Shape;160;p22"/>
          <p:cNvSpPr/>
          <p:nvPr/>
        </p:nvSpPr>
        <p:spPr>
          <a:xfrm rot="15259200">
            <a:off x="4839120" y="-8107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 name="Google Shape;161;p22"/>
          <p:cNvSpPr/>
          <p:nvPr/>
        </p:nvSpPr>
        <p:spPr>
          <a:xfrm rot="14949000">
            <a:off x="2506320" y="1875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 name="Google Shape;162;p22"/>
          <p:cNvSpPr/>
          <p:nvPr/>
        </p:nvSpPr>
        <p:spPr>
          <a:xfrm rot="16510200">
            <a:off x="5837760" y="263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 name="Google Shape;163;p22"/>
          <p:cNvSpPr/>
          <p:nvPr/>
        </p:nvSpPr>
        <p:spPr>
          <a:xfrm rot="16510200">
            <a:off x="7230240" y="-3992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accent1"/>
        </a:solidFill>
        <a:effectLst/>
      </p:bgPr>
    </p:bg>
    <p:spTree>
      <p:nvGrpSpPr>
        <p:cNvPr id="1" name=""/>
        <p:cNvGrpSpPr/>
        <p:nvPr/>
      </p:nvGrpSpPr>
      <p:grpSpPr>
        <a:xfrm>
          <a:off x="0" y="0"/>
          <a:ext cx="0" cy="0"/>
          <a:chOff x="0" y="0"/>
          <a:chExt cx="0" cy="0"/>
        </a:xfrm>
      </p:grpSpPr>
      <p:sp>
        <p:nvSpPr>
          <p:cNvPr id="27" name="Google Shape;165;p23"/>
          <p:cNvSpPr/>
          <p:nvPr/>
        </p:nvSpPr>
        <p:spPr>
          <a:xfrm rot="4149000">
            <a:off x="4232160" y="4717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 name="Google Shape;166;p23"/>
          <p:cNvSpPr/>
          <p:nvPr/>
        </p:nvSpPr>
        <p:spPr>
          <a:xfrm rot="4149000">
            <a:off x="5217480" y="421128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 name="Google Shape;167;p23"/>
          <p:cNvSpPr/>
          <p:nvPr/>
        </p:nvSpPr>
        <p:spPr>
          <a:xfrm rot="4459200">
            <a:off x="2758320" y="4601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0" name="Google Shape;168;p23"/>
          <p:cNvSpPr/>
          <p:nvPr/>
        </p:nvSpPr>
        <p:spPr>
          <a:xfrm rot="4149000">
            <a:off x="5924520" y="44344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 name="Google Shape;169;p23"/>
          <p:cNvSpPr/>
          <p:nvPr/>
        </p:nvSpPr>
        <p:spPr>
          <a:xfrm rot="5710200">
            <a:off x="1759680" y="35269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 name="Google Shape;170;p23"/>
          <p:cNvSpPr/>
          <p:nvPr/>
        </p:nvSpPr>
        <p:spPr>
          <a:xfrm rot="5710200">
            <a:off x="25560" y="38480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accent1"/>
        </a:solidFill>
        <a:effectLst/>
      </p:bgPr>
    </p:bg>
    <p:spTree>
      <p:nvGrpSpPr>
        <p:cNvPr id="1" name=""/>
        <p:cNvGrpSpPr/>
        <p:nvPr/>
      </p:nvGrpSpPr>
      <p:grpSpPr>
        <a:xfrm>
          <a:off x="0" y="0"/>
          <a:ext cx="0" cy="0"/>
          <a:chOff x="0" y="0"/>
          <a:chExt cx="0" cy="0"/>
        </a:xfrm>
      </p:grpSpPr>
      <p:sp>
        <p:nvSpPr>
          <p:cNvPr id="33" name="PlaceHolder 1"/>
          <p:cNvSpPr>
            <a:spLocks noGrp="1"/>
          </p:cNvSpPr>
          <p:nvPr>
            <p:ph type="body"/>
          </p:nvPr>
        </p:nvSpPr>
        <p:spPr>
          <a:xfrm>
            <a:off x="692640" y="1389600"/>
            <a:ext cx="7756920" cy="317916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2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2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2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2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2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2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200" b="0" u="none" strike="noStrike">
                <a:solidFill>
                  <a:srgbClr val="000000"/>
                </a:solidFill>
                <a:effectLst/>
                <a:uFillTx/>
                <a:latin typeface="Arial"/>
              </a:defRPr>
            </a:lvl7pPr>
          </a:lstStyle>
          <a:p>
            <a:pPr marL="457200" indent="-304920" algn="l">
              <a:spcBef>
                <a:spcPts val="1417"/>
              </a:spcBef>
              <a:buClr>
                <a:srgbClr val="FFFFFF"/>
              </a:buClr>
              <a:buSzPct val="45000"/>
              <a:buFont typeface="Wingdings" charset="2"/>
              <a:buChar char=""/>
            </a:pPr>
            <a:r>
              <a:rPr lang="en-US" sz="1200" b="0" u="none" strike="noStrike">
                <a:solidFill>
                  <a:srgbClr val="000000"/>
                </a:solidFill>
                <a:effectLst/>
                <a:uFillTx/>
                <a:latin typeface="Arial"/>
              </a:rPr>
              <a:t>Click to edit the outline text format</a:t>
            </a:r>
          </a:p>
          <a:p>
            <a:pPr marL="914400" lvl="1" indent="-304920" algn="l">
              <a:spcBef>
                <a:spcPts val="1134"/>
              </a:spcBef>
              <a:buClr>
                <a:srgbClr val="FFFFFF"/>
              </a:buClr>
              <a:buSzPct val="75000"/>
              <a:buFont typeface="Symbol" charset="2"/>
              <a:buChar char=""/>
            </a:pPr>
            <a:r>
              <a:rPr lang="en-US" sz="1200" b="0" u="none" strike="noStrike">
                <a:solidFill>
                  <a:srgbClr val="000000"/>
                </a:solidFill>
                <a:effectLst/>
                <a:uFillTx/>
                <a:latin typeface="Arial"/>
              </a:rPr>
              <a:t>Second Outline Level</a:t>
            </a:r>
          </a:p>
          <a:p>
            <a:pPr marL="1371600" lvl="2" indent="-304920" algn="l">
              <a:spcBef>
                <a:spcPts val="850"/>
              </a:spcBef>
              <a:buClr>
                <a:srgbClr val="FFFFFF"/>
              </a:buClr>
              <a:buSzPct val="45000"/>
              <a:buFont typeface="Wingdings" charset="2"/>
              <a:buChar char=""/>
            </a:pPr>
            <a:r>
              <a:rPr lang="en-US" sz="1200" b="0" u="none" strike="noStrike">
                <a:solidFill>
                  <a:srgbClr val="000000"/>
                </a:solidFill>
                <a:effectLst/>
                <a:uFillTx/>
                <a:latin typeface="Arial"/>
              </a:rPr>
              <a:t>Third Outline Level</a:t>
            </a:r>
          </a:p>
          <a:p>
            <a:pPr marL="1828800" lvl="3" indent="-304920" algn="l">
              <a:spcBef>
                <a:spcPts val="567"/>
              </a:spcBef>
              <a:buClr>
                <a:srgbClr val="FFFFFF"/>
              </a:buClr>
              <a:buSzPct val="75000"/>
              <a:buFont typeface="Symbol" charset="2"/>
              <a:buChar char=""/>
            </a:pPr>
            <a:r>
              <a:rPr lang="en-US" sz="1200" b="0" u="none" strike="noStrike">
                <a:solidFill>
                  <a:srgbClr val="000000"/>
                </a:solidFill>
                <a:effectLst/>
                <a:uFillTx/>
                <a:latin typeface="Arial"/>
              </a:rPr>
              <a:t>Fourth Outline Level</a:t>
            </a:r>
          </a:p>
          <a:p>
            <a:pPr marL="2286000" lvl="4"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Fifth Outline Level</a:t>
            </a:r>
          </a:p>
          <a:p>
            <a:pPr marL="2743200" lvl="5"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Sixth Outline Level</a:t>
            </a:r>
          </a:p>
          <a:p>
            <a:pPr marL="3200400" lvl="6"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Seventh Outline Level</a:t>
            </a:r>
          </a:p>
        </p:txBody>
      </p:sp>
      <p:sp>
        <p:nvSpPr>
          <p:cNvPr id="34" name="PlaceHolder 2"/>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35" name="Google Shape;44;p7"/>
          <p:cNvSpPr/>
          <p:nvPr/>
        </p:nvSpPr>
        <p:spPr>
          <a:xfrm rot="12051000" flipH="1">
            <a:off x="8388000" y="358848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 name="Google Shape;45;p7"/>
          <p:cNvSpPr/>
          <p:nvPr/>
        </p:nvSpPr>
        <p:spPr>
          <a:xfrm rot="12051000" flipH="1">
            <a:off x="7883280" y="45734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 name="Google Shape;46;p7"/>
          <p:cNvSpPr/>
          <p:nvPr/>
        </p:nvSpPr>
        <p:spPr>
          <a:xfrm rot="12051000" flipH="1">
            <a:off x="7202160" y="467028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 name="Google Shape;47;p7"/>
          <p:cNvSpPr/>
          <p:nvPr/>
        </p:nvSpPr>
        <p:spPr>
          <a:xfrm rot="1251000" flipH="1">
            <a:off x="-530280" y="53280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9" name="Google Shape;48;p7"/>
          <p:cNvSpPr/>
          <p:nvPr/>
        </p:nvSpPr>
        <p:spPr>
          <a:xfrm rot="1251000" flipH="1">
            <a:off x="433800" y="68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0" name="Google Shape;49;p7"/>
          <p:cNvSpPr/>
          <p:nvPr/>
        </p:nvSpPr>
        <p:spPr>
          <a:xfrm rot="1251000" flipH="1">
            <a:off x="1255320" y="5040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accen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539640"/>
            <a:ext cx="7736400" cy="4064040"/>
          </a:xfrm>
          <a:prstGeom prst="rect">
            <a:avLst/>
          </a:prstGeom>
          <a:noFill/>
          <a:ln w="0">
            <a:noFill/>
          </a:ln>
        </p:spPr>
        <p:txBody>
          <a:bodyPr lIns="91440" tIns="91440" rIns="91440" bIns="91440" anchor="ctr">
            <a:noAutofit/>
          </a:bodyPr>
          <a:lstStyle>
            <a:lvl1pPr indent="0" algn="l">
              <a:buNone/>
              <a:defRPr lang="en-US" sz="4800" b="0" u="none" strike="noStrike">
                <a:solidFill>
                  <a:srgbClr val="000000"/>
                </a:solidFill>
                <a:effectLst/>
                <a:uFillTx/>
                <a:latin typeface="Arial"/>
              </a:defRPr>
            </a:lvl1pPr>
          </a:lstStyle>
          <a:p>
            <a:pPr indent="0" algn="l">
              <a:buNone/>
            </a:pPr>
            <a:r>
              <a:rPr lang="en-US" sz="4800" b="0" u="none" strike="noStrike">
                <a:solidFill>
                  <a:srgbClr val="000000"/>
                </a:solidFill>
                <a:effectLst/>
                <a:uFillTx/>
                <a:latin typeface="Arial"/>
              </a:rPr>
              <a:t>Click to edit the title text format</a:t>
            </a:r>
          </a:p>
        </p:txBody>
      </p:sp>
      <p:sp>
        <p:nvSpPr>
          <p:cNvPr id="42" name="Google Shape;52;p8"/>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3" name="Google Shape;53;p8"/>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 name="Google Shape;54;p8"/>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 name="Google Shape;55;p8"/>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 name="Google Shape;56;p8"/>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 name="Google Shape;57;p8"/>
          <p:cNvSpPr/>
          <p:nvPr/>
        </p:nvSpPr>
        <p:spPr>
          <a:xfrm rot="10800000">
            <a:off x="-443880" y="316980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 name="Google Shape;58;p8"/>
          <p:cNvSpPr/>
          <p:nvPr/>
        </p:nvSpPr>
        <p:spPr>
          <a:xfrm rot="10800000">
            <a:off x="204840" y="43664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 name="Google Shape;59;p8"/>
          <p:cNvSpPr/>
          <p:nvPr/>
        </p:nvSpPr>
        <p:spPr>
          <a:xfrm rot="11110200">
            <a:off x="-77040" y="1784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 name="Google Shape;60;p8"/>
          <p:cNvSpPr/>
          <p:nvPr/>
        </p:nvSpPr>
        <p:spPr>
          <a:xfrm rot="10800000">
            <a:off x="996120" y="46342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 name="Google Shape;61;p8"/>
          <p:cNvSpPr/>
          <p:nvPr/>
        </p:nvSpPr>
        <p:spPr>
          <a:xfrm rot="11110200">
            <a:off x="-739800" y="5076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accent1"/>
        </a:solid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386460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sql/sql_datatypes.asp"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4800" b="1" u="none" strike="noStrike">
                <a:solidFill>
                  <a:schemeClr val="accent3"/>
                </a:solidFill>
                <a:effectLst/>
                <a:uFillTx/>
                <a:latin typeface="Hammersmith One"/>
                <a:ea typeface="Hammersmith One"/>
              </a:rPr>
              <a:t>SQL</a:t>
            </a:r>
            <a:endParaRPr lang="en-US" sz="4800" b="0" u="none" strike="noStrike">
              <a:solidFill>
                <a:srgbClr val="000000"/>
              </a:solidFill>
              <a:effectLst/>
              <a:uFillTx/>
              <a:latin typeface="Arial"/>
            </a:endParaRPr>
          </a:p>
        </p:txBody>
      </p:sp>
      <p:grpSp>
        <p:nvGrpSpPr>
          <p:cNvPr id="89" name="Google Shape;181;p26"/>
          <p:cNvGrpSpPr/>
          <p:nvPr/>
        </p:nvGrpSpPr>
        <p:grpSpPr>
          <a:xfrm>
            <a:off x="0" y="1080360"/>
            <a:ext cx="4588200" cy="3522960"/>
            <a:chOff x="0" y="1080360"/>
            <a:chExt cx="4588200" cy="3522960"/>
          </a:xfrm>
        </p:grpSpPr>
        <p:sp>
          <p:nvSpPr>
            <p:cNvPr id="90" name="Google Shape;182;p26"/>
            <p:cNvSpPr/>
            <p:nvPr/>
          </p:nvSpPr>
          <p:spPr>
            <a:xfrm>
              <a:off x="0" y="4097880"/>
              <a:ext cx="4588200" cy="1800"/>
            </a:xfrm>
            <a:custGeom>
              <a:avLst/>
              <a:gdLst>
                <a:gd name="textAreaLeft" fmla="*/ 0 w 4588200"/>
                <a:gd name="textAreaRight" fmla="*/ 4588560 w 4588200"/>
                <a:gd name="textAreaTop" fmla="*/ 0 h 1800"/>
                <a:gd name="textAreaBottom" fmla="*/ 2160 h 1800"/>
              </a:gdLst>
              <a:ahLst/>
              <a:cxnLst/>
              <a:rect l="textAreaLeft" t="textAreaTop" r="textAreaRight" b="textAreaBottom"/>
              <a:pathLst>
                <a:path w="208483" h="101">
                  <a:moveTo>
                    <a:pt x="0" y="0"/>
                  </a:moveTo>
                  <a:lnTo>
                    <a:pt x="0" y="101"/>
                  </a:lnTo>
                  <a:lnTo>
                    <a:pt x="208482" y="101"/>
                  </a:lnTo>
                  <a:lnTo>
                    <a:pt x="20848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1" name="Google Shape;183;p26"/>
            <p:cNvSpPr/>
            <p:nvPr/>
          </p:nvSpPr>
          <p:spPr>
            <a:xfrm>
              <a:off x="3825000" y="4245480"/>
              <a:ext cx="303480" cy="1800"/>
            </a:xfrm>
            <a:custGeom>
              <a:avLst/>
              <a:gdLst>
                <a:gd name="textAreaLeft" fmla="*/ 0 w 303480"/>
                <a:gd name="textAreaRight" fmla="*/ 303840 w 303480"/>
                <a:gd name="textAreaTop" fmla="*/ 0 h 1800"/>
                <a:gd name="textAreaBottom" fmla="*/ 2160 h 1800"/>
              </a:gdLst>
              <a:ahLst/>
              <a:cxnLst/>
              <a:rect l="textAreaLeft" t="textAreaTop" r="textAreaRight" b="textAreaBottom"/>
              <a:pathLst>
                <a:path w="13811" h="101">
                  <a:moveTo>
                    <a:pt x="1" y="0"/>
                  </a:moveTo>
                  <a:lnTo>
                    <a:pt x="1" y="100"/>
                  </a:lnTo>
                  <a:lnTo>
                    <a:pt x="13811" y="100"/>
                  </a:lnTo>
                  <a:lnTo>
                    <a:pt x="1381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2" name="Google Shape;184;p26"/>
            <p:cNvSpPr/>
            <p:nvPr/>
          </p:nvSpPr>
          <p:spPr>
            <a:xfrm>
              <a:off x="2679840" y="4270680"/>
              <a:ext cx="359280" cy="1800"/>
            </a:xfrm>
            <a:custGeom>
              <a:avLst/>
              <a:gdLst>
                <a:gd name="textAreaLeft" fmla="*/ 0 w 359280"/>
                <a:gd name="textAreaRight" fmla="*/ 359640 w 359280"/>
                <a:gd name="textAreaTop" fmla="*/ 0 h 1800"/>
                <a:gd name="textAreaBottom" fmla="*/ 2160 h 1800"/>
              </a:gdLst>
              <a:ahLst/>
              <a:cxnLst/>
              <a:rect l="textAreaLeft" t="textAreaTop" r="textAreaRight" b="textAreaBottom"/>
              <a:pathLst>
                <a:path w="16346" h="101">
                  <a:moveTo>
                    <a:pt x="1" y="0"/>
                  </a:moveTo>
                  <a:lnTo>
                    <a:pt x="1" y="100"/>
                  </a:lnTo>
                  <a:lnTo>
                    <a:pt x="16346" y="100"/>
                  </a:lnTo>
                  <a:lnTo>
                    <a:pt x="16346"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3" name="Google Shape;185;p26"/>
            <p:cNvSpPr/>
            <p:nvPr/>
          </p:nvSpPr>
          <p:spPr>
            <a:xfrm>
              <a:off x="3292920" y="4160520"/>
              <a:ext cx="522360" cy="1800"/>
            </a:xfrm>
            <a:custGeom>
              <a:avLst/>
              <a:gdLst>
                <a:gd name="textAreaLeft" fmla="*/ 0 w 522360"/>
                <a:gd name="textAreaRight" fmla="*/ 522720 w 522360"/>
                <a:gd name="textAreaTop" fmla="*/ 0 h 1800"/>
                <a:gd name="textAreaBottom" fmla="*/ 2160 h 1800"/>
              </a:gdLst>
              <a:ahLst/>
              <a:cxnLst/>
              <a:rect l="textAreaLeft" t="textAreaTop" r="textAreaRight" b="textAreaBottom"/>
              <a:pathLst>
                <a:path w="23752" h="101">
                  <a:moveTo>
                    <a:pt x="1" y="1"/>
                  </a:moveTo>
                  <a:lnTo>
                    <a:pt x="1" y="101"/>
                  </a:lnTo>
                  <a:lnTo>
                    <a:pt x="23751" y="101"/>
                  </a:lnTo>
                  <a:lnTo>
                    <a:pt x="23751" y="1"/>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4" name="Google Shape;186;p26"/>
            <p:cNvSpPr/>
            <p:nvPr/>
          </p:nvSpPr>
          <p:spPr>
            <a:xfrm>
              <a:off x="1601280" y="4176000"/>
              <a:ext cx="629640" cy="1800"/>
            </a:xfrm>
            <a:custGeom>
              <a:avLst/>
              <a:gdLst>
                <a:gd name="textAreaLeft" fmla="*/ 0 w 629640"/>
                <a:gd name="textAreaRight" fmla="*/ 630000 w 629640"/>
                <a:gd name="textAreaTop" fmla="*/ 0 h 1800"/>
                <a:gd name="textAreaBottom" fmla="*/ 2160 h 1800"/>
              </a:gdLst>
              <a:ahLst/>
              <a:cxnLst/>
              <a:rect l="textAreaLeft" t="textAreaTop" r="textAreaRight" b="textAreaBottom"/>
              <a:pathLst>
                <a:path w="28622" h="101">
                  <a:moveTo>
                    <a:pt x="1" y="0"/>
                  </a:moveTo>
                  <a:lnTo>
                    <a:pt x="1" y="100"/>
                  </a:lnTo>
                  <a:lnTo>
                    <a:pt x="28621" y="100"/>
                  </a:lnTo>
                  <a:lnTo>
                    <a:pt x="2862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5" name="Google Shape;187;p26"/>
            <p:cNvSpPr/>
            <p:nvPr/>
          </p:nvSpPr>
          <p:spPr>
            <a:xfrm>
              <a:off x="2312640" y="4176000"/>
              <a:ext cx="57600" cy="1800"/>
            </a:xfrm>
            <a:custGeom>
              <a:avLst/>
              <a:gdLst>
                <a:gd name="textAreaLeft" fmla="*/ 0 w 57600"/>
                <a:gd name="textAreaRight" fmla="*/ 57960 w 57600"/>
                <a:gd name="textAreaTop" fmla="*/ 0 h 1800"/>
                <a:gd name="textAreaBottom" fmla="*/ 2160 h 1800"/>
              </a:gdLst>
              <a:ahLst/>
              <a:cxnLst/>
              <a:rect l="textAreaLeft" t="textAreaTop" r="textAreaRight" b="textAreaBottom"/>
              <a:pathLst>
                <a:path w="2636" h="101">
                  <a:moveTo>
                    <a:pt x="0" y="0"/>
                  </a:moveTo>
                  <a:lnTo>
                    <a:pt x="0" y="100"/>
                  </a:lnTo>
                  <a:lnTo>
                    <a:pt x="2635" y="100"/>
                  </a:lnTo>
                  <a:lnTo>
                    <a:pt x="2635"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6" name="Google Shape;188;p26"/>
            <p:cNvSpPr/>
            <p:nvPr/>
          </p:nvSpPr>
          <p:spPr>
            <a:xfrm>
              <a:off x="902160" y="4214880"/>
              <a:ext cx="1163520" cy="1800"/>
            </a:xfrm>
            <a:custGeom>
              <a:avLst/>
              <a:gdLst>
                <a:gd name="textAreaLeft" fmla="*/ 0 w 1163520"/>
                <a:gd name="textAreaRight" fmla="*/ 1163880 w 1163520"/>
                <a:gd name="textAreaTop" fmla="*/ 0 h 1800"/>
                <a:gd name="textAreaBottom" fmla="*/ 2160 h 1800"/>
              </a:gdLst>
              <a:ahLst/>
              <a:cxnLst/>
              <a:rect l="textAreaLeft" t="textAreaTop" r="textAreaRight" b="textAreaBottom"/>
              <a:pathLst>
                <a:path w="52873" h="101">
                  <a:moveTo>
                    <a:pt x="1" y="0"/>
                  </a:moveTo>
                  <a:lnTo>
                    <a:pt x="1" y="100"/>
                  </a:lnTo>
                  <a:lnTo>
                    <a:pt x="52872" y="100"/>
                  </a:lnTo>
                  <a:lnTo>
                    <a:pt x="5287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7" name="Google Shape;189;p26"/>
            <p:cNvSpPr/>
            <p:nvPr/>
          </p:nvSpPr>
          <p:spPr>
            <a:xfrm>
              <a:off x="651240" y="1330920"/>
              <a:ext cx="2015640" cy="1503360"/>
            </a:xfrm>
            <a:custGeom>
              <a:avLst/>
              <a:gdLst>
                <a:gd name="textAreaLeft" fmla="*/ 0 w 2015640"/>
                <a:gd name="textAreaRight" fmla="*/ 2016000 w 2015640"/>
                <a:gd name="textAreaTop" fmla="*/ 0 h 1503360"/>
                <a:gd name="textAreaBottom" fmla="*/ 1503720 h 1503360"/>
              </a:gdLst>
              <a:ahLst/>
              <a:cxnLst/>
              <a:rect l="textAreaLeft" t="textAreaTop" r="textAreaRight" b="textAreaBottom"/>
              <a:pathLst>
                <a:path w="91600" h="68316">
                  <a:moveTo>
                    <a:pt x="1" y="0"/>
                  </a:moveTo>
                  <a:lnTo>
                    <a:pt x="1" y="68316"/>
                  </a:lnTo>
                  <a:lnTo>
                    <a:pt x="91600" y="68316"/>
                  </a:lnTo>
                  <a:lnTo>
                    <a:pt x="91600"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8" name="Google Shape;190;p26"/>
            <p:cNvSpPr/>
            <p:nvPr/>
          </p:nvSpPr>
          <p:spPr>
            <a:xfrm>
              <a:off x="2667240" y="1330920"/>
              <a:ext cx="12240" cy="1503360"/>
            </a:xfrm>
            <a:custGeom>
              <a:avLst/>
              <a:gdLst>
                <a:gd name="textAreaLeft" fmla="*/ 0 w 12240"/>
                <a:gd name="textAreaRight" fmla="*/ 12600 w 12240"/>
                <a:gd name="textAreaTop" fmla="*/ 0 h 1503360"/>
                <a:gd name="textAreaBottom" fmla="*/ 1503720 h 1503360"/>
              </a:gdLst>
              <a:ahLst/>
              <a:cxnLst/>
              <a:rect l="textAreaLeft" t="textAreaTop" r="textAreaRight" b="textAreaBottom"/>
              <a:pathLst>
                <a:path w="568" h="68316">
                  <a:moveTo>
                    <a:pt x="1" y="0"/>
                  </a:moveTo>
                  <a:lnTo>
                    <a:pt x="1" y="68316"/>
                  </a:lnTo>
                  <a:lnTo>
                    <a:pt x="568" y="68316"/>
                  </a:lnTo>
                  <a:lnTo>
                    <a:pt x="568" y="0"/>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9" name="Google Shape;191;p26"/>
            <p:cNvSpPr/>
            <p:nvPr/>
          </p:nvSpPr>
          <p:spPr>
            <a:xfrm>
              <a:off x="750960" y="1430640"/>
              <a:ext cx="1816200" cy="1303560"/>
            </a:xfrm>
            <a:custGeom>
              <a:avLst/>
              <a:gdLst>
                <a:gd name="textAreaLeft" fmla="*/ 0 w 1816200"/>
                <a:gd name="textAreaRight" fmla="*/ 1816560 w 1816200"/>
                <a:gd name="textAreaTop" fmla="*/ 0 h 1303560"/>
                <a:gd name="textAreaBottom" fmla="*/ 1303920 h 1303560"/>
              </a:gdLst>
              <a:ahLst/>
              <a:cxnLst/>
              <a:rect l="textAreaLeft" t="textAreaTop" r="textAreaRight" b="textAreaBottom"/>
              <a:pathLst>
                <a:path w="82526" h="59244">
                  <a:moveTo>
                    <a:pt x="0" y="1"/>
                  </a:moveTo>
                  <a:lnTo>
                    <a:pt x="0" y="59243"/>
                  </a:lnTo>
                  <a:lnTo>
                    <a:pt x="82526" y="59243"/>
                  </a:lnTo>
                  <a:lnTo>
                    <a:pt x="82526"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0" name="Google Shape;192;p26"/>
            <p:cNvSpPr/>
            <p:nvPr/>
          </p:nvSpPr>
          <p:spPr>
            <a:xfrm>
              <a:off x="2084400" y="2352240"/>
              <a:ext cx="323280" cy="451800"/>
            </a:xfrm>
            <a:custGeom>
              <a:avLst/>
              <a:gdLst>
                <a:gd name="textAreaLeft" fmla="*/ 0 w 323280"/>
                <a:gd name="textAreaRight" fmla="*/ 323640 w 323280"/>
                <a:gd name="textAreaTop" fmla="*/ 0 h 451800"/>
                <a:gd name="textAreaBottom" fmla="*/ 452160 h 451800"/>
              </a:gdLst>
              <a:ahLst/>
              <a:cxnLst/>
              <a:rect l="textAreaLeft" t="textAreaTop" r="textAreaRight" b="textAreaBottom"/>
              <a:pathLst>
                <a:path w="14712" h="20549">
                  <a:moveTo>
                    <a:pt x="1" y="0"/>
                  </a:moveTo>
                  <a:lnTo>
                    <a:pt x="1" y="20548"/>
                  </a:lnTo>
                  <a:lnTo>
                    <a:pt x="14711" y="20548"/>
                  </a:lnTo>
                  <a:lnTo>
                    <a:pt x="14711"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1" name="Google Shape;193;p26"/>
            <p:cNvSpPr/>
            <p:nvPr/>
          </p:nvSpPr>
          <p:spPr>
            <a:xfrm>
              <a:off x="1610640" y="2192760"/>
              <a:ext cx="345600" cy="451800"/>
            </a:xfrm>
            <a:custGeom>
              <a:avLst/>
              <a:gdLst>
                <a:gd name="textAreaLeft" fmla="*/ 0 w 345600"/>
                <a:gd name="textAreaRight" fmla="*/ 345960 w 345600"/>
                <a:gd name="textAreaTop" fmla="*/ 0 h 451800"/>
                <a:gd name="textAreaBottom" fmla="*/ 452160 h 451800"/>
              </a:gdLst>
              <a:ahLst/>
              <a:cxnLst/>
              <a:rect l="textAreaLeft" t="textAreaTop" r="textAreaRight" b="textAreaBottom"/>
              <a:pathLst>
                <a:path w="15712" h="20549">
                  <a:moveTo>
                    <a:pt x="1035" y="1"/>
                  </a:moveTo>
                  <a:lnTo>
                    <a:pt x="1" y="20549"/>
                  </a:lnTo>
                  <a:lnTo>
                    <a:pt x="14678" y="20549"/>
                  </a:lnTo>
                  <a:lnTo>
                    <a:pt x="15712"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2" name="Google Shape;194;p26"/>
            <p:cNvSpPr/>
            <p:nvPr/>
          </p:nvSpPr>
          <p:spPr>
            <a:xfrm>
              <a:off x="1408320" y="2352240"/>
              <a:ext cx="322560" cy="451800"/>
            </a:xfrm>
            <a:custGeom>
              <a:avLst/>
              <a:gdLst>
                <a:gd name="textAreaLeft" fmla="*/ 0 w 322560"/>
                <a:gd name="textAreaRight" fmla="*/ 322920 w 322560"/>
                <a:gd name="textAreaTop" fmla="*/ 0 h 451800"/>
                <a:gd name="textAreaBottom" fmla="*/ 452160 h 451800"/>
              </a:gdLst>
              <a:ahLst/>
              <a:cxnLst/>
              <a:rect l="textAreaLeft" t="textAreaTop" r="textAreaRight" b="textAreaBottom"/>
              <a:pathLst>
                <a:path w="14678" h="20549">
                  <a:moveTo>
                    <a:pt x="0" y="0"/>
                  </a:moveTo>
                  <a:lnTo>
                    <a:pt x="0" y="20548"/>
                  </a:lnTo>
                  <a:lnTo>
                    <a:pt x="14677"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3" name="Google Shape;195;p26"/>
            <p:cNvSpPr/>
            <p:nvPr/>
          </p:nvSpPr>
          <p:spPr>
            <a:xfrm>
              <a:off x="933840" y="2192760"/>
              <a:ext cx="346320" cy="451800"/>
            </a:xfrm>
            <a:custGeom>
              <a:avLst/>
              <a:gdLst>
                <a:gd name="textAreaLeft" fmla="*/ 0 w 346320"/>
                <a:gd name="textAreaRight" fmla="*/ 346680 w 346320"/>
                <a:gd name="textAreaTop" fmla="*/ 0 h 451800"/>
                <a:gd name="textAreaBottom" fmla="*/ 452160 h 451800"/>
              </a:gdLst>
              <a:ahLst/>
              <a:cxnLst/>
              <a:rect l="textAreaLeft" t="textAreaTop" r="textAreaRight" b="textAreaBottom"/>
              <a:pathLst>
                <a:path w="15745" h="20549">
                  <a:moveTo>
                    <a:pt x="1068" y="1"/>
                  </a:moveTo>
                  <a:lnTo>
                    <a:pt x="0" y="20549"/>
                  </a:lnTo>
                  <a:lnTo>
                    <a:pt x="14677" y="20549"/>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4" name="Google Shape;196;p26"/>
            <p:cNvSpPr/>
            <p:nvPr/>
          </p:nvSpPr>
          <p:spPr>
            <a:xfrm>
              <a:off x="1207080" y="1466640"/>
              <a:ext cx="515880" cy="644400"/>
            </a:xfrm>
            <a:custGeom>
              <a:avLst/>
              <a:gdLst>
                <a:gd name="textAreaLeft" fmla="*/ 0 w 515880"/>
                <a:gd name="textAreaRight" fmla="*/ 516240 w 515880"/>
                <a:gd name="textAreaTop" fmla="*/ 0 h 644400"/>
                <a:gd name="textAreaBottom" fmla="*/ 644760 h 644400"/>
              </a:gdLst>
              <a:ahLst/>
              <a:cxnLst/>
              <a:rect l="textAreaLeft" t="textAreaTop" r="textAreaRight" b="textAreaBottom"/>
              <a:pathLst>
                <a:path w="23451" h="29288">
                  <a:moveTo>
                    <a:pt x="3436" y="0"/>
                  </a:moveTo>
                  <a:lnTo>
                    <a:pt x="0" y="27887"/>
                  </a:lnTo>
                  <a:lnTo>
                    <a:pt x="20014" y="29288"/>
                  </a:lnTo>
                  <a:lnTo>
                    <a:pt x="23450" y="1435"/>
                  </a:lnTo>
                  <a:lnTo>
                    <a:pt x="3436"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5" name="Google Shape;197;p26"/>
            <p:cNvSpPr/>
            <p:nvPr/>
          </p:nvSpPr>
          <p:spPr>
            <a:xfrm>
              <a:off x="2265120" y="1387440"/>
              <a:ext cx="346320" cy="452520"/>
            </a:xfrm>
            <a:custGeom>
              <a:avLst/>
              <a:gdLst>
                <a:gd name="textAreaLeft" fmla="*/ 0 w 346320"/>
                <a:gd name="textAreaRight" fmla="*/ 346680 w 346320"/>
                <a:gd name="textAreaTop" fmla="*/ 0 h 452520"/>
                <a:gd name="textAreaBottom" fmla="*/ 452880 h 452520"/>
              </a:gdLst>
              <a:ahLst/>
              <a:cxnLst/>
              <a:rect l="textAreaLeft" t="textAreaTop" r="textAreaRight" b="textAreaBottom"/>
              <a:pathLst>
                <a:path w="15746" h="20583">
                  <a:moveTo>
                    <a:pt x="1068" y="1"/>
                  </a:moveTo>
                  <a:lnTo>
                    <a:pt x="1" y="20582"/>
                  </a:lnTo>
                  <a:lnTo>
                    <a:pt x="14678" y="20582"/>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6" name="Google Shape;198;p26"/>
            <p:cNvSpPr/>
            <p:nvPr/>
          </p:nvSpPr>
          <p:spPr>
            <a:xfrm>
              <a:off x="1840680" y="1647360"/>
              <a:ext cx="341640" cy="465840"/>
            </a:xfrm>
            <a:custGeom>
              <a:avLst/>
              <a:gdLst>
                <a:gd name="textAreaLeft" fmla="*/ 0 w 341640"/>
                <a:gd name="textAreaRight" fmla="*/ 342000 w 341640"/>
                <a:gd name="textAreaTop" fmla="*/ 0 h 465840"/>
                <a:gd name="textAreaBottom" fmla="*/ 466200 h 465840"/>
              </a:gdLst>
              <a:ahLst/>
              <a:cxnLst/>
              <a:rect l="textAreaLeft" t="textAreaTop" r="textAreaRight" b="textAreaBottom"/>
              <a:pathLst>
                <a:path w="15545" h="21182">
                  <a:moveTo>
                    <a:pt x="868" y="0"/>
                  </a:moveTo>
                  <a:lnTo>
                    <a:pt x="0" y="20515"/>
                  </a:lnTo>
                  <a:lnTo>
                    <a:pt x="14644" y="21182"/>
                  </a:lnTo>
                  <a:lnTo>
                    <a:pt x="15545" y="634"/>
                  </a:lnTo>
                  <a:lnTo>
                    <a:pt x="868"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7" name="Google Shape;199;p26"/>
            <p:cNvSpPr/>
            <p:nvPr/>
          </p:nvSpPr>
          <p:spPr>
            <a:xfrm>
              <a:off x="695160" y="1511640"/>
              <a:ext cx="335880" cy="461520"/>
            </a:xfrm>
            <a:custGeom>
              <a:avLst/>
              <a:gdLst>
                <a:gd name="textAreaLeft" fmla="*/ 0 w 335880"/>
                <a:gd name="textAreaRight" fmla="*/ 336240 w 335880"/>
                <a:gd name="textAreaTop" fmla="*/ 0 h 461520"/>
                <a:gd name="textAreaBottom" fmla="*/ 461880 h 461520"/>
              </a:gdLst>
              <a:ahLst/>
              <a:cxnLst/>
              <a:rect l="textAreaLeft" t="textAreaTop" r="textAreaRight" b="textAreaBottom"/>
              <a:pathLst>
                <a:path w="15278" h="20982">
                  <a:moveTo>
                    <a:pt x="14677" y="0"/>
                  </a:moveTo>
                  <a:lnTo>
                    <a:pt x="0" y="434"/>
                  </a:lnTo>
                  <a:lnTo>
                    <a:pt x="601" y="20982"/>
                  </a:lnTo>
                  <a:lnTo>
                    <a:pt x="15278"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8" name="Google Shape;200;p26"/>
            <p:cNvSpPr/>
            <p:nvPr/>
          </p:nvSpPr>
          <p:spPr>
            <a:xfrm>
              <a:off x="3089520" y="1458000"/>
              <a:ext cx="820440" cy="1207440"/>
            </a:xfrm>
            <a:custGeom>
              <a:avLst/>
              <a:gdLst>
                <a:gd name="textAreaLeft" fmla="*/ 0 w 820440"/>
                <a:gd name="textAreaRight" fmla="*/ 820800 w 820440"/>
                <a:gd name="textAreaTop" fmla="*/ 0 h 1207440"/>
                <a:gd name="textAreaBottom" fmla="*/ 1207800 h 1207440"/>
              </a:gdLst>
              <a:ahLst/>
              <a:cxnLst/>
              <a:rect l="textAreaLeft" t="textAreaTop" r="textAreaRight" b="textAreaBottom"/>
              <a:pathLst>
                <a:path w="37295" h="54874">
                  <a:moveTo>
                    <a:pt x="1" y="1"/>
                  </a:moveTo>
                  <a:lnTo>
                    <a:pt x="1" y="54874"/>
                  </a:lnTo>
                  <a:lnTo>
                    <a:pt x="37294" y="54874"/>
                  </a:lnTo>
                  <a:lnTo>
                    <a:pt x="37294"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9" name="Google Shape;201;p26"/>
            <p:cNvSpPr/>
            <p:nvPr/>
          </p:nvSpPr>
          <p:spPr>
            <a:xfrm>
              <a:off x="3039480" y="1458000"/>
              <a:ext cx="847800" cy="1207440"/>
            </a:xfrm>
            <a:custGeom>
              <a:avLst/>
              <a:gdLst>
                <a:gd name="textAreaLeft" fmla="*/ 0 w 847800"/>
                <a:gd name="textAreaRight" fmla="*/ 848160 w 847800"/>
                <a:gd name="textAreaTop" fmla="*/ 0 h 1207440"/>
                <a:gd name="textAreaBottom" fmla="*/ 1207800 h 1207440"/>
              </a:gdLst>
              <a:ahLst/>
              <a:cxnLst/>
              <a:rect l="textAreaLeft" t="textAreaTop" r="textAreaRight" b="textAreaBottom"/>
              <a:pathLst>
                <a:path w="38529" h="54874">
                  <a:moveTo>
                    <a:pt x="1" y="1"/>
                  </a:moveTo>
                  <a:lnTo>
                    <a:pt x="1" y="54874"/>
                  </a:lnTo>
                  <a:lnTo>
                    <a:pt x="38528" y="54874"/>
                  </a:lnTo>
                  <a:lnTo>
                    <a:pt x="38528"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0" name="Google Shape;202;p26"/>
            <p:cNvSpPr/>
            <p:nvPr/>
          </p:nvSpPr>
          <p:spPr>
            <a:xfrm>
              <a:off x="3110760" y="1553400"/>
              <a:ext cx="705960" cy="1016640"/>
            </a:xfrm>
            <a:custGeom>
              <a:avLst/>
              <a:gdLst>
                <a:gd name="textAreaLeft" fmla="*/ 0 w 705960"/>
                <a:gd name="textAreaRight" fmla="*/ 706320 w 705960"/>
                <a:gd name="textAreaTop" fmla="*/ 0 h 1016640"/>
                <a:gd name="textAreaBottom" fmla="*/ 1017000 h 1016640"/>
              </a:gdLst>
              <a:ahLst/>
              <a:cxnLst/>
              <a:rect l="textAreaLeft" t="textAreaTop" r="textAreaRight" b="textAreaBottom"/>
              <a:pathLst>
                <a:path w="32090" h="46201">
                  <a:moveTo>
                    <a:pt x="0" y="0"/>
                  </a:moveTo>
                  <a:lnTo>
                    <a:pt x="0" y="46200"/>
                  </a:lnTo>
                  <a:lnTo>
                    <a:pt x="32090" y="46200"/>
                  </a:lnTo>
                  <a:lnTo>
                    <a:pt x="32090"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1" name="Google Shape;203;p26"/>
            <p:cNvSpPr/>
            <p:nvPr/>
          </p:nvSpPr>
          <p:spPr>
            <a:xfrm>
              <a:off x="3375720" y="193500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2" name="Google Shape;204;p26"/>
            <p:cNvSpPr/>
            <p:nvPr/>
          </p:nvSpPr>
          <p:spPr>
            <a:xfrm>
              <a:off x="3375720" y="1674360"/>
              <a:ext cx="175680" cy="252360"/>
            </a:xfrm>
            <a:custGeom>
              <a:avLst/>
              <a:gdLst>
                <a:gd name="textAreaLeft" fmla="*/ 0 w 175680"/>
                <a:gd name="textAreaRight" fmla="*/ 176040 w 175680"/>
                <a:gd name="textAreaTop" fmla="*/ 0 h 252360"/>
                <a:gd name="textAreaBottom" fmla="*/ 252720 h 252360"/>
              </a:gdLst>
              <a:ahLst/>
              <a:cxnLst/>
              <a:rect l="textAreaLeft" t="textAreaTop" r="textAreaRight" b="textAreaBottom"/>
              <a:pathLst>
                <a:path w="8006" h="11476">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3" name="Google Shape;205;p26"/>
            <p:cNvSpPr/>
            <p:nvPr/>
          </p:nvSpPr>
          <p:spPr>
            <a:xfrm>
              <a:off x="3375720" y="219636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4" name="Google Shape;206;p26"/>
            <p:cNvSpPr/>
            <p:nvPr/>
          </p:nvSpPr>
          <p:spPr>
            <a:xfrm>
              <a:off x="3516120" y="3206880"/>
              <a:ext cx="93600" cy="678960"/>
            </a:xfrm>
            <a:custGeom>
              <a:avLst/>
              <a:gdLst>
                <a:gd name="textAreaLeft" fmla="*/ 0 w 93600"/>
                <a:gd name="textAreaRight" fmla="*/ 93960 w 93600"/>
                <a:gd name="textAreaTop" fmla="*/ 0 h 678960"/>
                <a:gd name="textAreaBottom" fmla="*/ 679320 h 678960"/>
              </a:gdLst>
              <a:ahLst/>
              <a:cxnLst/>
              <a:rect l="textAreaLeft" t="textAreaTop" r="textAreaRight" b="textAreaBottom"/>
              <a:pathLst>
                <a:path w="4271" h="30857">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5" name="Google Shape;207;p26"/>
            <p:cNvSpPr/>
            <p:nvPr/>
          </p:nvSpPr>
          <p:spPr>
            <a:xfrm>
              <a:off x="3017160" y="3066480"/>
              <a:ext cx="551520" cy="371160"/>
            </a:xfrm>
            <a:custGeom>
              <a:avLst/>
              <a:gdLst>
                <a:gd name="textAreaLeft" fmla="*/ 0 w 551520"/>
                <a:gd name="textAreaRight" fmla="*/ 551880 w 551520"/>
                <a:gd name="textAreaTop" fmla="*/ 0 h 371160"/>
                <a:gd name="textAreaBottom" fmla="*/ 371520 h 371160"/>
              </a:gdLst>
              <a:ahLst/>
              <a:cxnLst/>
              <a:rect l="textAreaLeft" t="textAreaTop" r="textAreaRight" b="textAreaBottom"/>
              <a:pathLst>
                <a:path w="25066" h="1688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6" name="Google Shape;208;p26"/>
            <p:cNvSpPr/>
            <p:nvPr/>
          </p:nvSpPr>
          <p:spPr>
            <a:xfrm>
              <a:off x="3169800" y="3404880"/>
              <a:ext cx="384840" cy="258840"/>
            </a:xfrm>
            <a:custGeom>
              <a:avLst/>
              <a:gdLst>
                <a:gd name="textAreaLeft" fmla="*/ 0 w 384840"/>
                <a:gd name="textAreaRight" fmla="*/ 385200 w 384840"/>
                <a:gd name="textAreaTop" fmla="*/ 0 h 258840"/>
                <a:gd name="textAreaBottom" fmla="*/ 259200 h 258840"/>
              </a:gdLst>
              <a:ahLst/>
              <a:cxnLst/>
              <a:rect l="textAreaLeft" t="textAreaTop" r="textAreaRight" b="textAreaBottom"/>
              <a:pathLst>
                <a:path w="17503" h="11776">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7" name="Google Shape;209;p26"/>
            <p:cNvSpPr/>
            <p:nvPr/>
          </p:nvSpPr>
          <p:spPr>
            <a:xfrm>
              <a:off x="3538080" y="3212640"/>
              <a:ext cx="630360" cy="412200"/>
            </a:xfrm>
            <a:custGeom>
              <a:avLst/>
              <a:gdLst>
                <a:gd name="textAreaLeft" fmla="*/ 0 w 630360"/>
                <a:gd name="textAreaRight" fmla="*/ 630720 w 630360"/>
                <a:gd name="textAreaTop" fmla="*/ 0 h 412200"/>
                <a:gd name="textAreaBottom" fmla="*/ 412560 h 412200"/>
              </a:gdLst>
              <a:ahLst/>
              <a:cxnLst/>
              <a:rect l="textAreaLeft" t="textAreaTop" r="textAreaRight" b="textAreaBottom"/>
              <a:pathLst>
                <a:path w="28650" h="18748">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8" name="Google Shape;210;p26"/>
            <p:cNvSpPr/>
            <p:nvPr/>
          </p:nvSpPr>
          <p:spPr>
            <a:xfrm>
              <a:off x="3536640" y="2988360"/>
              <a:ext cx="415800" cy="348120"/>
            </a:xfrm>
            <a:custGeom>
              <a:avLst/>
              <a:gdLst>
                <a:gd name="textAreaLeft" fmla="*/ 0 w 415800"/>
                <a:gd name="textAreaRight" fmla="*/ 416160 w 415800"/>
                <a:gd name="textAreaTop" fmla="*/ 0 h 348120"/>
                <a:gd name="textAreaBottom" fmla="*/ 348480 h 348120"/>
              </a:gdLst>
              <a:ahLst/>
              <a:cxnLst/>
              <a:rect l="textAreaLeft" t="textAreaTop" r="textAreaRight" b="textAreaBottom"/>
              <a:pathLst>
                <a:path w="18906" h="15833">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9" name="Google Shape;211;p26"/>
            <p:cNvSpPr/>
            <p:nvPr/>
          </p:nvSpPr>
          <p:spPr>
            <a:xfrm>
              <a:off x="3387600" y="3824280"/>
              <a:ext cx="347040" cy="273600"/>
            </a:xfrm>
            <a:custGeom>
              <a:avLst/>
              <a:gdLst>
                <a:gd name="textAreaLeft" fmla="*/ 0 w 347040"/>
                <a:gd name="textAreaRight" fmla="*/ 347400 w 347040"/>
                <a:gd name="textAreaTop" fmla="*/ 0 h 273600"/>
                <a:gd name="textAreaBottom" fmla="*/ 273960 h 273600"/>
              </a:gdLst>
              <a:ahLst/>
              <a:cxnLst/>
              <a:rect l="textAreaLeft" t="textAreaTop" r="textAreaRight" b="textAreaBottom"/>
              <a:pathLst>
                <a:path w="15779" h="12443">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0" name="Google Shape;212;p26"/>
            <p:cNvSpPr/>
            <p:nvPr/>
          </p:nvSpPr>
          <p:spPr>
            <a:xfrm>
              <a:off x="3353760" y="3778560"/>
              <a:ext cx="414360" cy="100800"/>
            </a:xfrm>
            <a:custGeom>
              <a:avLst/>
              <a:gdLst>
                <a:gd name="textAreaLeft" fmla="*/ 0 w 414360"/>
                <a:gd name="textAreaRight" fmla="*/ 414720 w 414360"/>
                <a:gd name="textAreaTop" fmla="*/ 0 h 100800"/>
                <a:gd name="textAreaBottom" fmla="*/ 101160 h 100800"/>
              </a:gdLst>
              <a:ahLst/>
              <a:cxnLst/>
              <a:rect l="textAreaLeft" t="textAreaTop" r="textAreaRight" b="textAreaBottom"/>
              <a:pathLst>
                <a:path w="18848" h="4604">
                  <a:moveTo>
                    <a:pt x="0" y="0"/>
                  </a:moveTo>
                  <a:lnTo>
                    <a:pt x="501" y="4603"/>
                  </a:lnTo>
                  <a:lnTo>
                    <a:pt x="18314" y="4603"/>
                  </a:lnTo>
                  <a:lnTo>
                    <a:pt x="18847"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50400" bIns="50400" anchor="ctr">
              <a:noAutofit/>
            </a:bodyPr>
            <a:lstStyle/>
            <a:p>
              <a:endParaRPr lang="en-US" sz="1400" b="0" u="none" strike="noStrike">
                <a:solidFill>
                  <a:srgbClr val="000000"/>
                </a:solidFill>
                <a:effectLst/>
                <a:uFillTx/>
                <a:latin typeface="Arial"/>
              </a:endParaRPr>
            </a:p>
          </p:txBody>
        </p:sp>
        <p:sp>
          <p:nvSpPr>
            <p:cNvPr id="121" name="Google Shape;213;p26"/>
            <p:cNvSpPr/>
            <p:nvPr/>
          </p:nvSpPr>
          <p:spPr>
            <a:xfrm>
              <a:off x="514800" y="4395960"/>
              <a:ext cx="3558960" cy="207360"/>
            </a:xfrm>
            <a:custGeom>
              <a:avLst/>
              <a:gdLst>
                <a:gd name="textAreaLeft" fmla="*/ 0 w 3558960"/>
                <a:gd name="textAreaRight" fmla="*/ 3559320 w 3558960"/>
                <a:gd name="textAreaTop" fmla="*/ 0 h 207360"/>
                <a:gd name="textAreaBottom" fmla="*/ 207720 h 207360"/>
              </a:gdLst>
              <a:ahLst/>
              <a:cxnLst/>
              <a:rect l="textAreaLeft" t="textAreaTop" r="textAreaRight" b="textAreaBottom"/>
              <a:pathLst>
                <a:path w="161716" h="9441">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2" name="Google Shape;214;p26"/>
            <p:cNvSpPr/>
            <p:nvPr/>
          </p:nvSpPr>
          <p:spPr>
            <a:xfrm>
              <a:off x="3490920" y="1288440"/>
              <a:ext cx="17280" cy="52560"/>
            </a:xfrm>
            <a:custGeom>
              <a:avLst/>
              <a:gdLst>
                <a:gd name="textAreaLeft" fmla="*/ 0 w 17280"/>
                <a:gd name="textAreaRight" fmla="*/ 17640 w 17280"/>
                <a:gd name="textAreaTop" fmla="*/ 0 h 52560"/>
                <a:gd name="textAreaBottom" fmla="*/ 52920 h 52560"/>
              </a:gdLst>
              <a:ahLst/>
              <a:cxnLst/>
              <a:rect l="textAreaLeft" t="textAreaTop" r="textAreaRight" b="textAreaBottom"/>
              <a:pathLst>
                <a:path w="801" h="2403">
                  <a:moveTo>
                    <a:pt x="367" y="0"/>
                  </a:moveTo>
                  <a:cubicBezTo>
                    <a:pt x="367" y="768"/>
                    <a:pt x="267" y="1535"/>
                    <a:pt x="0" y="2269"/>
                  </a:cubicBezTo>
                  <a:lnTo>
                    <a:pt x="401" y="2402"/>
                  </a:lnTo>
                  <a:cubicBezTo>
                    <a:pt x="667" y="1635"/>
                    <a:pt x="801" y="801"/>
                    <a:pt x="80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6280" bIns="26280" anchor="ctr">
              <a:noAutofit/>
            </a:bodyPr>
            <a:lstStyle/>
            <a:p>
              <a:endParaRPr lang="en-US" sz="1400" b="0" u="none" strike="noStrike">
                <a:solidFill>
                  <a:srgbClr val="000000"/>
                </a:solidFill>
                <a:effectLst/>
                <a:uFillTx/>
                <a:latin typeface="Arial"/>
              </a:endParaRPr>
            </a:p>
          </p:txBody>
        </p:sp>
        <p:sp>
          <p:nvSpPr>
            <p:cNvPr id="123" name="Google Shape;215;p26"/>
            <p:cNvSpPr/>
            <p:nvPr/>
          </p:nvSpPr>
          <p:spPr>
            <a:xfrm>
              <a:off x="3392640" y="1127520"/>
              <a:ext cx="108360" cy="114120"/>
            </a:xfrm>
            <a:custGeom>
              <a:avLst/>
              <a:gdLst>
                <a:gd name="textAreaLeft" fmla="*/ 0 w 108360"/>
                <a:gd name="textAreaRight" fmla="*/ 108720 w 108360"/>
                <a:gd name="textAreaTop" fmla="*/ 0 h 114120"/>
                <a:gd name="textAreaBottom" fmla="*/ 114480 h 114120"/>
              </a:gdLst>
              <a:ahLst/>
              <a:cxnLst/>
              <a:rect l="textAreaLeft" t="textAreaTop" r="textAreaRight" b="textAreaBottom"/>
              <a:pathLst>
                <a:path w="4938" h="5204">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7240" bIns="57240" anchor="ctr">
              <a:noAutofit/>
            </a:bodyPr>
            <a:lstStyle/>
            <a:p>
              <a:endParaRPr lang="en-US" sz="1400" b="0" u="none" strike="noStrike">
                <a:solidFill>
                  <a:srgbClr val="000000"/>
                </a:solidFill>
                <a:effectLst/>
                <a:uFillTx/>
                <a:latin typeface="Arial"/>
              </a:endParaRPr>
            </a:p>
          </p:txBody>
        </p:sp>
        <p:sp>
          <p:nvSpPr>
            <p:cNvPr id="124" name="Google Shape;216;p26"/>
            <p:cNvSpPr/>
            <p:nvPr/>
          </p:nvSpPr>
          <p:spPr>
            <a:xfrm>
              <a:off x="3165840" y="1149120"/>
              <a:ext cx="310320" cy="305640"/>
            </a:xfrm>
            <a:custGeom>
              <a:avLst/>
              <a:gdLst>
                <a:gd name="textAreaLeft" fmla="*/ 0 w 310320"/>
                <a:gd name="textAreaRight" fmla="*/ 310680 w 310320"/>
                <a:gd name="textAreaTop" fmla="*/ 0 h 305640"/>
                <a:gd name="textAreaBottom" fmla="*/ 306000 h 305640"/>
              </a:gdLst>
              <a:ahLst/>
              <a:cxnLst/>
              <a:rect l="textAreaLeft" t="textAreaTop" r="textAreaRight" b="textAreaBottom"/>
              <a:pathLst>
                <a:path w="14111" h="13903">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5" name="Google Shape;217;p26"/>
            <p:cNvSpPr/>
            <p:nvPr/>
          </p:nvSpPr>
          <p:spPr>
            <a:xfrm>
              <a:off x="3123360" y="1274760"/>
              <a:ext cx="227160" cy="224640"/>
            </a:xfrm>
            <a:custGeom>
              <a:avLst/>
              <a:gdLst>
                <a:gd name="textAreaLeft" fmla="*/ 0 w 227160"/>
                <a:gd name="textAreaRight" fmla="*/ 227520 w 227160"/>
                <a:gd name="textAreaTop" fmla="*/ 0 h 224640"/>
                <a:gd name="textAreaBottom" fmla="*/ 225000 h 224640"/>
              </a:gdLst>
              <a:ahLst/>
              <a:cxnLst/>
              <a:rect l="textAreaLeft" t="textAreaTop" r="textAreaRight" b="textAreaBottom"/>
              <a:pathLst>
                <a:path w="10342" h="10216">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6" name="Google Shape;218;p26"/>
            <p:cNvSpPr/>
            <p:nvPr/>
          </p:nvSpPr>
          <p:spPr>
            <a:xfrm>
              <a:off x="3472560" y="1675080"/>
              <a:ext cx="326520" cy="331560"/>
            </a:xfrm>
            <a:custGeom>
              <a:avLst/>
              <a:gdLst>
                <a:gd name="textAreaLeft" fmla="*/ 0 w 326520"/>
                <a:gd name="textAreaRight" fmla="*/ 326880 w 326520"/>
                <a:gd name="textAreaTop" fmla="*/ 0 h 331560"/>
                <a:gd name="textAreaBottom" fmla="*/ 331920 h 331560"/>
              </a:gdLst>
              <a:ahLst/>
              <a:cxnLst/>
              <a:rect l="textAreaLeft" t="textAreaTop" r="textAreaRight" b="textAreaBottom"/>
              <a:pathLst>
                <a:path w="14845" h="15079">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7" name="Google Shape;219;p26"/>
            <p:cNvSpPr/>
            <p:nvPr/>
          </p:nvSpPr>
          <p:spPr>
            <a:xfrm>
              <a:off x="3510000" y="1708200"/>
              <a:ext cx="261720" cy="270720"/>
            </a:xfrm>
            <a:custGeom>
              <a:avLst/>
              <a:gdLst>
                <a:gd name="textAreaLeft" fmla="*/ 0 w 261720"/>
                <a:gd name="textAreaRight" fmla="*/ 262080 w 261720"/>
                <a:gd name="textAreaTop" fmla="*/ 0 h 270720"/>
                <a:gd name="textAreaBottom" fmla="*/ 271080 h 270720"/>
              </a:gdLst>
              <a:ahLst/>
              <a:cxnLst/>
              <a:rect l="textAreaLeft" t="textAreaTop" r="textAreaRight" b="textAreaBottom"/>
              <a:pathLst>
                <a:path w="11910" h="1231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8" name="Google Shape;220;p26"/>
            <p:cNvSpPr/>
            <p:nvPr/>
          </p:nvSpPr>
          <p:spPr>
            <a:xfrm>
              <a:off x="1950840" y="112104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5705" y="1"/>
                  </a:moveTo>
                  <a:lnTo>
                    <a:pt x="1" y="6072"/>
                  </a:lnTo>
                  <a:lnTo>
                    <a:pt x="13244" y="3470"/>
                  </a:lnTo>
                  <a:lnTo>
                    <a:pt x="5705"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29" name="Google Shape;221;p26"/>
            <p:cNvSpPr/>
            <p:nvPr/>
          </p:nvSpPr>
          <p:spPr>
            <a:xfrm>
              <a:off x="1928880" y="1197000"/>
              <a:ext cx="376200" cy="267480"/>
            </a:xfrm>
            <a:custGeom>
              <a:avLst/>
              <a:gdLst>
                <a:gd name="textAreaLeft" fmla="*/ 0 w 376200"/>
                <a:gd name="textAreaRight" fmla="*/ 376560 w 376200"/>
                <a:gd name="textAreaTop" fmla="*/ 0 h 267480"/>
                <a:gd name="textAreaBottom" fmla="*/ 267840 h 267480"/>
              </a:gdLst>
              <a:ahLst/>
              <a:cxnLst/>
              <a:rect l="textAreaLeft" t="textAreaTop" r="textAreaRight" b="textAreaBottom"/>
              <a:pathLst>
                <a:path w="17113" h="12174">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0" name="Google Shape;222;p26"/>
            <p:cNvSpPr/>
            <p:nvPr/>
          </p:nvSpPr>
          <p:spPr>
            <a:xfrm>
              <a:off x="1950840" y="119736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13244" y="0"/>
                  </a:moveTo>
                  <a:lnTo>
                    <a:pt x="1" y="2602"/>
                  </a:lnTo>
                  <a:lnTo>
                    <a:pt x="7573" y="6071"/>
                  </a:lnTo>
                  <a:lnTo>
                    <a:pt x="13244" y="0"/>
                  </a:lnTo>
                  <a:close/>
                </a:path>
              </a:pathLst>
            </a:custGeom>
            <a:solidFill>
              <a:srgbClr val="2F9C80"/>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31" name="Google Shape;223;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2" name="Google Shape;224;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3" name="Google Shape;225;p26"/>
            <p:cNvSpPr/>
            <p:nvPr/>
          </p:nvSpPr>
          <p:spPr>
            <a:xfrm>
              <a:off x="1724760" y="1624680"/>
              <a:ext cx="222840" cy="222120"/>
            </a:xfrm>
            <a:custGeom>
              <a:avLst/>
              <a:gdLst>
                <a:gd name="textAreaLeft" fmla="*/ 0 w 222840"/>
                <a:gd name="textAreaRight" fmla="*/ 223200 w 222840"/>
                <a:gd name="textAreaTop" fmla="*/ 0 h 222120"/>
                <a:gd name="textAreaBottom" fmla="*/ 222480 h 222120"/>
              </a:gdLst>
              <a:ahLst/>
              <a:cxnLst/>
              <a:rect l="textAreaLeft" t="textAreaTop" r="textAreaRight" b="textAreaBottom"/>
              <a:pathLst>
                <a:path w="10142" h="10108">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4" name="Google Shape;226;p26"/>
            <p:cNvSpPr/>
            <p:nvPr/>
          </p:nvSpPr>
          <p:spPr>
            <a:xfrm>
              <a:off x="1588680" y="1623960"/>
              <a:ext cx="136080" cy="136080"/>
            </a:xfrm>
            <a:custGeom>
              <a:avLst/>
              <a:gdLst>
                <a:gd name="textAreaLeft" fmla="*/ 0 w 136080"/>
                <a:gd name="textAreaRight" fmla="*/ 136440 w 136080"/>
                <a:gd name="textAreaTop" fmla="*/ 0 h 136080"/>
                <a:gd name="textAreaBottom" fmla="*/ 136440 h 136080"/>
              </a:gdLst>
              <a:ahLst/>
              <a:cxnLst/>
              <a:rect l="textAreaLeft" t="textAreaTop" r="textAreaRight" b="textAreaBottom"/>
              <a:pathLst>
                <a:path w="6206" h="6206">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8040" bIns="68040" anchor="ctr">
              <a:noAutofit/>
            </a:bodyPr>
            <a:lstStyle/>
            <a:p>
              <a:endParaRPr lang="en-US" sz="1400" b="0" u="none" strike="noStrike">
                <a:solidFill>
                  <a:srgbClr val="000000"/>
                </a:solidFill>
                <a:effectLst/>
                <a:uFillTx/>
                <a:latin typeface="Arial"/>
              </a:endParaRPr>
            </a:p>
          </p:txBody>
        </p:sp>
        <p:sp>
          <p:nvSpPr>
            <p:cNvPr id="135" name="Google Shape;227;p26"/>
            <p:cNvSpPr/>
            <p:nvPr/>
          </p:nvSpPr>
          <p:spPr>
            <a:xfrm>
              <a:off x="2609280" y="1471680"/>
              <a:ext cx="132120" cy="156240"/>
            </a:xfrm>
            <a:custGeom>
              <a:avLst/>
              <a:gdLst>
                <a:gd name="textAreaLeft" fmla="*/ 0 w 132120"/>
                <a:gd name="textAreaRight" fmla="*/ 132480 w 132120"/>
                <a:gd name="textAreaTop" fmla="*/ 0 h 156240"/>
                <a:gd name="textAreaBottom" fmla="*/ 156600 h 156240"/>
              </a:gdLst>
              <a:ahLst/>
              <a:cxnLst/>
              <a:rect l="textAreaLeft" t="textAreaTop" r="textAreaRight" b="textAreaBottom"/>
              <a:pathLst>
                <a:path w="6023" h="7117">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78120" bIns="78120" anchor="ctr">
              <a:noAutofit/>
            </a:bodyPr>
            <a:lstStyle/>
            <a:p>
              <a:endParaRPr lang="en-US" sz="1400" b="0" u="none" strike="noStrike">
                <a:solidFill>
                  <a:srgbClr val="000000"/>
                </a:solidFill>
                <a:effectLst/>
                <a:uFillTx/>
                <a:latin typeface="Arial"/>
              </a:endParaRPr>
            </a:p>
          </p:txBody>
        </p:sp>
        <p:sp>
          <p:nvSpPr>
            <p:cNvPr id="136" name="Google Shape;228;p26"/>
            <p:cNvSpPr/>
            <p:nvPr/>
          </p:nvSpPr>
          <p:spPr>
            <a:xfrm>
              <a:off x="2193120" y="2553120"/>
              <a:ext cx="570960" cy="1747080"/>
            </a:xfrm>
            <a:custGeom>
              <a:avLst/>
              <a:gdLst>
                <a:gd name="textAreaLeft" fmla="*/ 0 w 570960"/>
                <a:gd name="textAreaRight" fmla="*/ 571320 w 570960"/>
                <a:gd name="textAreaTop" fmla="*/ 0 h 1747080"/>
                <a:gd name="textAreaBottom" fmla="*/ 1747440 h 1747080"/>
              </a:gdLst>
              <a:ahLst/>
              <a:cxnLst/>
              <a:rect l="textAreaLeft" t="textAreaTop" r="textAreaRight" b="textAreaBottom"/>
              <a:pathLst>
                <a:path w="25953" h="79392">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7" name="Google Shape;229;p26"/>
            <p:cNvSpPr/>
            <p:nvPr/>
          </p:nvSpPr>
          <p:spPr>
            <a:xfrm>
              <a:off x="2583720" y="2822040"/>
              <a:ext cx="87840" cy="441000"/>
            </a:xfrm>
            <a:custGeom>
              <a:avLst/>
              <a:gdLst>
                <a:gd name="textAreaLeft" fmla="*/ 0 w 87840"/>
                <a:gd name="textAreaRight" fmla="*/ 88200 w 87840"/>
                <a:gd name="textAreaTop" fmla="*/ 0 h 441000"/>
                <a:gd name="textAreaBottom" fmla="*/ 441360 h 441000"/>
              </a:gdLst>
              <a:ahLst/>
              <a:cxnLst/>
              <a:rect l="textAreaLeft" t="textAreaTop" r="textAreaRight" b="textAreaBottom"/>
              <a:pathLst>
                <a:path w="4004" h="20049">
                  <a:moveTo>
                    <a:pt x="1035" y="1"/>
                  </a:moveTo>
                  <a:cubicBezTo>
                    <a:pt x="1035" y="1"/>
                    <a:pt x="568" y="12710"/>
                    <a:pt x="1" y="20048"/>
                  </a:cubicBezTo>
                  <a:cubicBezTo>
                    <a:pt x="1502" y="15278"/>
                    <a:pt x="2836" y="10375"/>
                    <a:pt x="4004" y="5872"/>
                  </a:cubicBezTo>
                  <a:lnTo>
                    <a:pt x="1035"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8" name="Google Shape;230;p26"/>
            <p:cNvSpPr/>
            <p:nvPr/>
          </p:nvSpPr>
          <p:spPr>
            <a:xfrm>
              <a:off x="2019600" y="4248000"/>
              <a:ext cx="321120" cy="252720"/>
            </a:xfrm>
            <a:custGeom>
              <a:avLst/>
              <a:gdLst>
                <a:gd name="textAreaLeft" fmla="*/ 0 w 321120"/>
                <a:gd name="textAreaRight" fmla="*/ 321480 w 321120"/>
                <a:gd name="textAreaTop" fmla="*/ 0 h 252720"/>
                <a:gd name="textAreaBottom" fmla="*/ 253080 h 252720"/>
              </a:gdLst>
              <a:ahLst/>
              <a:cxnLst/>
              <a:rect l="textAreaLeft" t="textAreaTop" r="textAreaRight" b="textAreaBottom"/>
              <a:pathLst>
                <a:path w="14611" h="11499">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9" name="Google Shape;231;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0" name="Google Shape;232;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1" name="Google Shape;233;p26"/>
            <p:cNvSpPr/>
            <p:nvPr/>
          </p:nvSpPr>
          <p:spPr>
            <a:xfrm>
              <a:off x="2676960" y="4280760"/>
              <a:ext cx="256680" cy="218520"/>
            </a:xfrm>
            <a:custGeom>
              <a:avLst/>
              <a:gdLst>
                <a:gd name="textAreaLeft" fmla="*/ 0 w 256680"/>
                <a:gd name="textAreaRight" fmla="*/ 257040 w 256680"/>
                <a:gd name="textAreaTop" fmla="*/ 0 h 218520"/>
                <a:gd name="textAreaBottom" fmla="*/ 218880 h 218520"/>
              </a:gdLst>
              <a:ahLst/>
              <a:cxnLst/>
              <a:rect l="textAreaLeft" t="textAreaTop" r="textAreaRight" b="textAreaBottom"/>
              <a:pathLst>
                <a:path w="11676" h="9951">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2" name="Google Shape;234;p26"/>
            <p:cNvSpPr/>
            <p:nvPr/>
          </p:nvSpPr>
          <p:spPr>
            <a:xfrm>
              <a:off x="2544840" y="2555640"/>
              <a:ext cx="402120" cy="1727280"/>
            </a:xfrm>
            <a:custGeom>
              <a:avLst/>
              <a:gdLst>
                <a:gd name="textAreaLeft" fmla="*/ 0 w 402120"/>
                <a:gd name="textAreaRight" fmla="*/ 402480 w 402120"/>
                <a:gd name="textAreaTop" fmla="*/ 0 h 1727280"/>
                <a:gd name="textAreaBottom" fmla="*/ 1727640 h 1727280"/>
              </a:gdLst>
              <a:ahLst/>
              <a:cxnLst/>
              <a:rect l="textAreaLeft" t="textAreaTop" r="textAreaRight" b="textAreaBottom"/>
              <a:pathLst>
                <a:path w="18281" h="78491">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3" name="Google Shape;235;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4" name="Google Shape;236;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5" name="Google Shape;237;p26"/>
            <p:cNvSpPr/>
            <p:nvPr/>
          </p:nvSpPr>
          <p:spPr>
            <a:xfrm>
              <a:off x="2118960" y="1587240"/>
              <a:ext cx="465120" cy="404280"/>
            </a:xfrm>
            <a:custGeom>
              <a:avLst/>
              <a:gdLst>
                <a:gd name="textAreaLeft" fmla="*/ 0 w 465120"/>
                <a:gd name="textAreaRight" fmla="*/ 465480 w 465120"/>
                <a:gd name="textAreaTop" fmla="*/ 0 h 404280"/>
                <a:gd name="textAreaBottom" fmla="*/ 404640 h 404280"/>
              </a:gdLst>
              <a:ahLst/>
              <a:cxnLst/>
              <a:rect l="textAreaLeft" t="textAreaTop" r="textAreaRight" b="textAreaBottom"/>
              <a:pathLst>
                <a:path w="21150" h="18378">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6" name="Google Shape;238;p26"/>
            <p:cNvSpPr/>
            <p:nvPr/>
          </p:nvSpPr>
          <p:spPr>
            <a:xfrm>
              <a:off x="2359080" y="1843920"/>
              <a:ext cx="355680" cy="207360"/>
            </a:xfrm>
            <a:custGeom>
              <a:avLst/>
              <a:gdLst>
                <a:gd name="textAreaLeft" fmla="*/ 0 w 355680"/>
                <a:gd name="textAreaRight" fmla="*/ 356040 w 355680"/>
                <a:gd name="textAreaTop" fmla="*/ 0 h 207360"/>
                <a:gd name="textAreaBottom" fmla="*/ 207720 h 207360"/>
              </a:gdLst>
              <a:ahLst/>
              <a:cxnLst/>
              <a:rect l="textAreaLeft" t="textAreaTop" r="textAreaRight" b="textAreaBottom"/>
              <a:pathLst>
                <a:path w="16179" h="9439">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7" name="Google Shape;239;p26"/>
            <p:cNvSpPr/>
            <p:nvPr/>
          </p:nvSpPr>
          <p:spPr>
            <a:xfrm>
              <a:off x="2388960" y="1872720"/>
              <a:ext cx="578160" cy="736200"/>
            </a:xfrm>
            <a:custGeom>
              <a:avLst/>
              <a:gdLst>
                <a:gd name="textAreaLeft" fmla="*/ 0 w 578160"/>
                <a:gd name="textAreaRight" fmla="*/ 578520 w 578160"/>
                <a:gd name="textAreaTop" fmla="*/ 0 h 736200"/>
                <a:gd name="textAreaBottom" fmla="*/ 736560 h 736200"/>
              </a:gdLst>
              <a:ahLst/>
              <a:cxnLst/>
              <a:rect l="textAreaLeft" t="textAreaTop" r="textAreaRight" b="textAreaBottom"/>
              <a:pathLst>
                <a:path w="26286" h="3346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8" name="Google Shape;240;p26"/>
            <p:cNvSpPr/>
            <p:nvPr/>
          </p:nvSpPr>
          <p:spPr>
            <a:xfrm>
              <a:off x="2611440" y="1985760"/>
              <a:ext cx="18000" cy="28440"/>
            </a:xfrm>
            <a:custGeom>
              <a:avLst/>
              <a:gdLst>
                <a:gd name="textAreaLeft" fmla="*/ 0 w 18000"/>
                <a:gd name="textAreaRight" fmla="*/ 18360 w 18000"/>
                <a:gd name="textAreaTop" fmla="*/ 0 h 28440"/>
                <a:gd name="textAreaBottom" fmla="*/ 28800 h 28440"/>
              </a:gdLst>
              <a:ahLst/>
              <a:cxnLst/>
              <a:rect l="textAreaLeft" t="textAreaTop" r="textAreaRight" b="textAreaBottom"/>
              <a:pathLst>
                <a:path w="835" h="1308">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49" name="Google Shape;241;p26"/>
            <p:cNvSpPr/>
            <p:nvPr/>
          </p:nvSpPr>
          <p:spPr>
            <a:xfrm>
              <a:off x="2842200" y="1663560"/>
              <a:ext cx="531360" cy="379800"/>
            </a:xfrm>
            <a:custGeom>
              <a:avLst/>
              <a:gdLst>
                <a:gd name="textAreaLeft" fmla="*/ 0 w 531360"/>
                <a:gd name="textAreaRight" fmla="*/ 531720 w 531360"/>
                <a:gd name="textAreaTop" fmla="*/ 0 h 379800"/>
                <a:gd name="textAreaBottom" fmla="*/ 380160 h 379800"/>
              </a:gdLst>
              <a:ahLst/>
              <a:cxnLst/>
              <a:rect l="textAreaLeft" t="textAreaTop" r="textAreaRight" b="textAreaBottom"/>
              <a:pathLst>
                <a:path w="24152" h="17265">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0" name="Google Shape;242;p26"/>
            <p:cNvSpPr/>
            <p:nvPr/>
          </p:nvSpPr>
          <p:spPr>
            <a:xfrm>
              <a:off x="2714400" y="1891440"/>
              <a:ext cx="371160" cy="217800"/>
            </a:xfrm>
            <a:custGeom>
              <a:avLst/>
              <a:gdLst>
                <a:gd name="textAreaLeft" fmla="*/ 0 w 371160"/>
                <a:gd name="textAreaRight" fmla="*/ 371520 w 371160"/>
                <a:gd name="textAreaTop" fmla="*/ 0 h 217800"/>
                <a:gd name="textAreaBottom" fmla="*/ 218160 h 217800"/>
              </a:gdLst>
              <a:ahLst/>
              <a:cxnLst/>
              <a:rect l="textAreaLeft" t="textAreaTop" r="textAreaRight" b="textAreaBottom"/>
              <a:pathLst>
                <a:path w="16880" h="9904">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1" name="Google Shape;243;p26"/>
            <p:cNvSpPr/>
            <p:nvPr/>
          </p:nvSpPr>
          <p:spPr>
            <a:xfrm>
              <a:off x="3285360" y="1614960"/>
              <a:ext cx="142920" cy="120960"/>
            </a:xfrm>
            <a:custGeom>
              <a:avLst/>
              <a:gdLst>
                <a:gd name="textAreaLeft" fmla="*/ 0 w 142920"/>
                <a:gd name="textAreaRight" fmla="*/ 143280 w 142920"/>
                <a:gd name="textAreaTop" fmla="*/ 0 h 120960"/>
                <a:gd name="textAreaBottom" fmla="*/ 121320 h 120960"/>
              </a:gdLst>
              <a:ahLst/>
              <a:cxnLst/>
              <a:rect l="textAreaLeft" t="textAreaTop" r="textAreaRight" b="textAreaBottom"/>
              <a:pathLst>
                <a:path w="6505" h="5505">
                  <a:moveTo>
                    <a:pt x="2702" y="0"/>
                  </a:moveTo>
                  <a:cubicBezTo>
                    <a:pt x="2702" y="0"/>
                    <a:pt x="0" y="2569"/>
                    <a:pt x="1068" y="4237"/>
                  </a:cubicBezTo>
                  <a:lnTo>
                    <a:pt x="3236" y="5504"/>
                  </a:lnTo>
                  <a:lnTo>
                    <a:pt x="6505" y="3069"/>
                  </a:lnTo>
                  <a:lnTo>
                    <a:pt x="2702" y="0"/>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152" name="Google Shape;244;p26"/>
            <p:cNvSpPr/>
            <p:nvPr/>
          </p:nvSpPr>
          <p:spPr>
            <a:xfrm>
              <a:off x="3344040" y="1566720"/>
              <a:ext cx="119520" cy="115560"/>
            </a:xfrm>
            <a:custGeom>
              <a:avLst/>
              <a:gdLst>
                <a:gd name="textAreaLeft" fmla="*/ 0 w 119520"/>
                <a:gd name="textAreaRight" fmla="*/ 119880 w 119520"/>
                <a:gd name="textAreaTop" fmla="*/ 0 h 115560"/>
                <a:gd name="textAreaBottom" fmla="*/ 115920 h 115560"/>
              </a:gdLst>
              <a:ahLst/>
              <a:cxnLst/>
              <a:rect l="textAreaLeft" t="textAreaTop" r="textAreaRight" b="textAreaBottom"/>
              <a:pathLst>
                <a:path w="5439" h="5267">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3" name="Google Shape;245;p26"/>
            <p:cNvSpPr/>
            <p:nvPr/>
          </p:nvSpPr>
          <p:spPr>
            <a:xfrm>
              <a:off x="2841480" y="1964520"/>
              <a:ext cx="614880" cy="327960"/>
            </a:xfrm>
            <a:custGeom>
              <a:avLst/>
              <a:gdLst>
                <a:gd name="textAreaLeft" fmla="*/ 0 w 614880"/>
                <a:gd name="textAreaRight" fmla="*/ 615240 w 614880"/>
                <a:gd name="textAreaTop" fmla="*/ 0 h 327960"/>
                <a:gd name="textAreaBottom" fmla="*/ 328320 h 327960"/>
              </a:gdLst>
              <a:ahLst/>
              <a:cxnLst/>
              <a:rect l="textAreaLeft" t="textAreaTop" r="textAreaRight" b="textAreaBottom"/>
              <a:pathLst>
                <a:path w="27951" h="14923">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4" name="Google Shape;246;p26"/>
            <p:cNvSpPr/>
            <p:nvPr/>
          </p:nvSpPr>
          <p:spPr>
            <a:xfrm>
              <a:off x="2794320" y="1904760"/>
              <a:ext cx="301680" cy="304560"/>
            </a:xfrm>
            <a:custGeom>
              <a:avLst/>
              <a:gdLst>
                <a:gd name="textAreaLeft" fmla="*/ 0 w 301680"/>
                <a:gd name="textAreaRight" fmla="*/ 302040 w 301680"/>
                <a:gd name="textAreaTop" fmla="*/ 0 h 304560"/>
                <a:gd name="textAreaBottom" fmla="*/ 304920 h 304560"/>
              </a:gdLst>
              <a:ahLst/>
              <a:cxnLst/>
              <a:rect l="textAreaLeft" t="textAreaTop" r="textAreaRight" b="textAreaBottom"/>
              <a:pathLst>
                <a:path w="13719" h="13848">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5" name="Google Shape;247;p26"/>
            <p:cNvSpPr/>
            <p:nvPr/>
          </p:nvSpPr>
          <p:spPr>
            <a:xfrm>
              <a:off x="3390480" y="2049480"/>
              <a:ext cx="127440" cy="109800"/>
            </a:xfrm>
            <a:custGeom>
              <a:avLst/>
              <a:gdLst>
                <a:gd name="textAreaLeft" fmla="*/ 0 w 127440"/>
                <a:gd name="textAreaRight" fmla="*/ 127800 w 127440"/>
                <a:gd name="textAreaTop" fmla="*/ 0 h 109800"/>
                <a:gd name="textAreaBottom" fmla="*/ 110160 h 109800"/>
              </a:gdLst>
              <a:ahLst/>
              <a:cxnLst/>
              <a:rect l="textAreaLeft" t="textAreaTop" r="textAreaRight" b="textAreaBottom"/>
              <a:pathLst>
                <a:path w="5805" h="5005">
                  <a:moveTo>
                    <a:pt x="3103" y="1"/>
                  </a:moveTo>
                  <a:cubicBezTo>
                    <a:pt x="3103" y="1"/>
                    <a:pt x="0" y="1669"/>
                    <a:pt x="601" y="3503"/>
                  </a:cubicBezTo>
                  <a:lnTo>
                    <a:pt x="2169" y="5004"/>
                  </a:lnTo>
                  <a:lnTo>
                    <a:pt x="5804" y="3770"/>
                  </a:lnTo>
                  <a:lnTo>
                    <a:pt x="3103" y="1"/>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156" name="Google Shape;248;p26"/>
            <p:cNvSpPr/>
            <p:nvPr/>
          </p:nvSpPr>
          <p:spPr>
            <a:xfrm>
              <a:off x="3456720" y="2018520"/>
              <a:ext cx="108360" cy="113040"/>
            </a:xfrm>
            <a:custGeom>
              <a:avLst/>
              <a:gdLst>
                <a:gd name="textAreaLeft" fmla="*/ 0 w 108360"/>
                <a:gd name="textAreaRight" fmla="*/ 108720 w 108360"/>
                <a:gd name="textAreaTop" fmla="*/ 0 h 113040"/>
                <a:gd name="textAreaBottom" fmla="*/ 113400 h 113040"/>
              </a:gdLst>
              <a:ahLst/>
              <a:cxnLst/>
              <a:rect l="textAreaLeft" t="textAreaTop" r="textAreaRight" b="textAreaBottom"/>
              <a:pathLst>
                <a:path w="4938" h="5148">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520" bIns="56520" anchor="ctr">
              <a:noAutofit/>
            </a:bodyPr>
            <a:lstStyle/>
            <a:p>
              <a:endParaRPr lang="en-US" sz="1400" b="0" u="none" strike="noStrike">
                <a:solidFill>
                  <a:srgbClr val="000000"/>
                </a:solidFill>
                <a:effectLst/>
                <a:uFillTx/>
                <a:latin typeface="Arial"/>
              </a:endParaRPr>
            </a:p>
          </p:txBody>
        </p:sp>
        <p:sp>
          <p:nvSpPr>
            <p:cNvPr id="157" name="Google Shape;249;p26"/>
            <p:cNvSpPr/>
            <p:nvPr/>
          </p:nvSpPr>
          <p:spPr>
            <a:xfrm>
              <a:off x="2643120" y="1882800"/>
              <a:ext cx="184680" cy="124560"/>
            </a:xfrm>
            <a:custGeom>
              <a:avLst/>
              <a:gdLst>
                <a:gd name="textAreaLeft" fmla="*/ 0 w 184680"/>
                <a:gd name="textAreaRight" fmla="*/ 185040 w 184680"/>
                <a:gd name="textAreaTop" fmla="*/ 0 h 124560"/>
                <a:gd name="textAreaBottom" fmla="*/ 124920 h 124560"/>
              </a:gdLst>
              <a:ahLst/>
              <a:cxnLst/>
              <a:rect l="textAreaLeft" t="textAreaTop" r="textAreaRight" b="textAreaBottom"/>
              <a:pathLst>
                <a:path w="8407" h="5677">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58" name="Google Shape;250;p26"/>
            <p:cNvSpPr/>
            <p:nvPr/>
          </p:nvSpPr>
          <p:spPr>
            <a:xfrm>
              <a:off x="2550600" y="1869480"/>
              <a:ext cx="104040" cy="115920"/>
            </a:xfrm>
            <a:custGeom>
              <a:avLst/>
              <a:gdLst>
                <a:gd name="textAreaLeft" fmla="*/ 0 w 104040"/>
                <a:gd name="textAreaRight" fmla="*/ 104400 w 104040"/>
                <a:gd name="textAreaTop" fmla="*/ 0 h 115920"/>
                <a:gd name="textAreaBottom" fmla="*/ 116280 h 115920"/>
              </a:gdLst>
              <a:ahLst/>
              <a:cxnLst/>
              <a:rect l="textAreaLeft" t="textAreaTop" r="textAreaRight" b="textAreaBottom"/>
              <a:pathLst>
                <a:path w="4738" h="5286">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9" name="Google Shape;251;p26"/>
            <p:cNvSpPr/>
            <p:nvPr/>
          </p:nvSpPr>
          <p:spPr>
            <a:xfrm>
              <a:off x="2599920" y="1684800"/>
              <a:ext cx="219240" cy="271440"/>
            </a:xfrm>
            <a:custGeom>
              <a:avLst/>
              <a:gdLst>
                <a:gd name="textAreaLeft" fmla="*/ 0 w 219240"/>
                <a:gd name="textAreaRight" fmla="*/ 219600 w 219240"/>
                <a:gd name="textAreaTop" fmla="*/ 0 h 271440"/>
                <a:gd name="textAreaBottom" fmla="*/ 271800 h 271440"/>
              </a:gdLst>
              <a:ahLst/>
              <a:cxnLst/>
              <a:rect l="textAreaLeft" t="textAreaTop" r="textAreaRight" b="textAreaBottom"/>
              <a:pathLst>
                <a:path w="9975" h="12346">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0" name="Google Shape;252;p26"/>
            <p:cNvSpPr/>
            <p:nvPr/>
          </p:nvSpPr>
          <p:spPr>
            <a:xfrm>
              <a:off x="2692080" y="1720080"/>
              <a:ext cx="75960" cy="84240"/>
            </a:xfrm>
            <a:custGeom>
              <a:avLst/>
              <a:gdLst>
                <a:gd name="textAreaLeft" fmla="*/ 0 w 75960"/>
                <a:gd name="textAreaRight" fmla="*/ 76320 w 75960"/>
                <a:gd name="textAreaTop" fmla="*/ 0 h 84240"/>
                <a:gd name="textAreaBottom" fmla="*/ 84600 h 84240"/>
              </a:gdLst>
              <a:ahLst/>
              <a:cxnLst/>
              <a:rect l="textAreaLeft" t="textAreaTop" r="textAreaRight" b="textAreaBottom"/>
              <a:pathLst>
                <a:path w="3470" h="3837">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w="0">
              <a:noFill/>
            </a:ln>
          </p:spPr>
          <p:style>
            <a:lnRef idx="0">
              <a:scrgbClr r="0" g="0" b="0"/>
            </a:lnRef>
            <a:fillRef idx="0">
              <a:scrgbClr r="0" g="0" b="0"/>
            </a:fillRef>
            <a:effectRef idx="0">
              <a:scrgbClr r="0" g="0" b="0"/>
            </a:effectRef>
            <a:fontRef idx="minor"/>
          </p:style>
          <p:txBody>
            <a:bodyPr tIns="42120" bIns="42120" anchor="ctr">
              <a:noAutofit/>
            </a:bodyPr>
            <a:lstStyle/>
            <a:p>
              <a:endParaRPr lang="en-US" sz="1400" b="0" u="none" strike="noStrike">
                <a:solidFill>
                  <a:srgbClr val="000000"/>
                </a:solidFill>
                <a:effectLst/>
                <a:uFillTx/>
                <a:latin typeface="Arial"/>
              </a:endParaRPr>
            </a:p>
          </p:txBody>
        </p:sp>
        <p:sp>
          <p:nvSpPr>
            <p:cNvPr id="161" name="Google Shape;253;p26"/>
            <p:cNvSpPr/>
            <p:nvPr/>
          </p:nvSpPr>
          <p:spPr>
            <a:xfrm>
              <a:off x="2611800" y="1459080"/>
              <a:ext cx="281160" cy="323280"/>
            </a:xfrm>
            <a:custGeom>
              <a:avLst/>
              <a:gdLst>
                <a:gd name="textAreaLeft" fmla="*/ 0 w 281160"/>
                <a:gd name="textAreaRight" fmla="*/ 281520 w 281160"/>
                <a:gd name="textAreaTop" fmla="*/ 0 h 323280"/>
                <a:gd name="textAreaBottom" fmla="*/ 323640 h 323280"/>
              </a:gdLst>
              <a:ahLst/>
              <a:cxnLst/>
              <a:rect l="textAreaLeft" t="textAreaTop" r="textAreaRight" b="textAreaBottom"/>
              <a:pathLst>
                <a:path w="12794" h="14711">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2" name="Google Shape;254;p26"/>
            <p:cNvSpPr/>
            <p:nvPr/>
          </p:nvSpPr>
          <p:spPr>
            <a:xfrm>
              <a:off x="2602080" y="1498320"/>
              <a:ext cx="100080" cy="124200"/>
            </a:xfrm>
            <a:custGeom>
              <a:avLst/>
              <a:gdLst>
                <a:gd name="textAreaLeft" fmla="*/ 0 w 100080"/>
                <a:gd name="textAreaRight" fmla="*/ 100440 w 100080"/>
                <a:gd name="textAreaTop" fmla="*/ 0 h 124200"/>
                <a:gd name="textAreaBottom" fmla="*/ 124560 h 124200"/>
              </a:gdLst>
              <a:ahLst/>
              <a:cxnLst/>
              <a:rect l="textAreaLeft" t="textAreaTop" r="textAreaRight" b="textAreaBottom"/>
              <a:pathLst>
                <a:path w="4571" h="5662">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63" name="Google Shape;255;p26"/>
            <p:cNvSpPr/>
            <p:nvPr/>
          </p:nvSpPr>
          <p:spPr>
            <a:xfrm>
              <a:off x="2693880" y="1532160"/>
              <a:ext cx="102600" cy="123840"/>
            </a:xfrm>
            <a:custGeom>
              <a:avLst/>
              <a:gdLst>
                <a:gd name="textAreaLeft" fmla="*/ 0 w 102600"/>
                <a:gd name="textAreaRight" fmla="*/ 102960 w 102600"/>
                <a:gd name="textAreaTop" fmla="*/ 0 h 123840"/>
                <a:gd name="textAreaBottom" fmla="*/ 124200 h 123840"/>
              </a:gdLst>
              <a:ahLst/>
              <a:cxnLst/>
              <a:rect l="textAreaLeft" t="textAreaTop" r="textAreaRight" b="textAreaBottom"/>
              <a:pathLst>
                <a:path w="4671" h="564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920" bIns="61920" anchor="ctr">
              <a:noAutofit/>
            </a:bodyPr>
            <a:lstStyle/>
            <a:p>
              <a:endParaRPr lang="en-US" sz="1400" b="0" u="none" strike="noStrike">
                <a:solidFill>
                  <a:srgbClr val="000000"/>
                </a:solidFill>
                <a:effectLst/>
                <a:uFillTx/>
                <a:latin typeface="Arial"/>
              </a:endParaRPr>
            </a:p>
          </p:txBody>
        </p:sp>
        <p:sp>
          <p:nvSpPr>
            <p:cNvPr id="164" name="Google Shape;256;p26"/>
            <p:cNvSpPr/>
            <p:nvPr/>
          </p:nvSpPr>
          <p:spPr>
            <a:xfrm>
              <a:off x="2691360" y="1572840"/>
              <a:ext cx="18000" cy="9000"/>
            </a:xfrm>
            <a:custGeom>
              <a:avLst/>
              <a:gdLst>
                <a:gd name="textAreaLeft" fmla="*/ 0 w 18000"/>
                <a:gd name="textAreaRight" fmla="*/ 18360 w 18000"/>
                <a:gd name="textAreaTop" fmla="*/ 0 h 9000"/>
                <a:gd name="textAreaBottom" fmla="*/ 9360 h 9000"/>
              </a:gdLst>
              <a:ahLst/>
              <a:cxnLst/>
              <a:rect l="textAreaLeft" t="textAreaTop" r="textAreaRight" b="textAreaBottom"/>
              <a:pathLst>
                <a:path w="835" h="422">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4680" bIns="4680" anchor="ctr">
              <a:noAutofit/>
            </a:bodyPr>
            <a:lstStyle/>
            <a:p>
              <a:endParaRPr lang="en-US" sz="1400" b="0" u="none" strike="noStrike">
                <a:solidFill>
                  <a:srgbClr val="000000"/>
                </a:solidFill>
                <a:effectLst/>
                <a:uFillTx/>
                <a:latin typeface="Arial"/>
              </a:endParaRPr>
            </a:p>
          </p:txBody>
        </p:sp>
        <p:sp>
          <p:nvSpPr>
            <p:cNvPr id="165" name="Google Shape;257;p26"/>
            <p:cNvSpPr/>
            <p:nvPr/>
          </p:nvSpPr>
          <p:spPr>
            <a:xfrm>
              <a:off x="2783520" y="1610640"/>
              <a:ext cx="70560" cy="41760"/>
            </a:xfrm>
            <a:custGeom>
              <a:avLst/>
              <a:gdLst>
                <a:gd name="textAreaLeft" fmla="*/ 0 w 70560"/>
                <a:gd name="textAreaRight" fmla="*/ 70920 w 70560"/>
                <a:gd name="textAreaTop" fmla="*/ 0 h 41760"/>
                <a:gd name="textAreaBottom" fmla="*/ 42120 h 41760"/>
              </a:gdLst>
              <a:ahLst/>
              <a:cxnLst/>
              <a:rect l="textAreaLeft" t="textAreaTop" r="textAreaRight" b="textAreaBottom"/>
              <a:pathLst>
                <a:path w="3226" h="1906">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0880" bIns="20880" anchor="ctr">
              <a:noAutofit/>
            </a:bodyPr>
            <a:lstStyle/>
            <a:p>
              <a:endParaRPr lang="en-US" sz="1400" b="0" u="none" strike="noStrike">
                <a:solidFill>
                  <a:srgbClr val="000000"/>
                </a:solidFill>
                <a:effectLst/>
                <a:uFillTx/>
                <a:latin typeface="Arial"/>
              </a:endParaRPr>
            </a:p>
          </p:txBody>
        </p:sp>
        <p:sp>
          <p:nvSpPr>
            <p:cNvPr id="166" name="Google Shape;258;p26"/>
            <p:cNvSpPr/>
            <p:nvPr/>
          </p:nvSpPr>
          <p:spPr>
            <a:xfrm>
              <a:off x="2647080" y="1349280"/>
              <a:ext cx="350280" cy="325080"/>
            </a:xfrm>
            <a:custGeom>
              <a:avLst/>
              <a:gdLst>
                <a:gd name="textAreaLeft" fmla="*/ 0 w 350280"/>
                <a:gd name="textAreaRight" fmla="*/ 350640 w 350280"/>
                <a:gd name="textAreaTop" fmla="*/ 0 h 325080"/>
                <a:gd name="textAreaBottom" fmla="*/ 325440 h 325080"/>
              </a:gdLst>
              <a:ahLst/>
              <a:cxnLst/>
              <a:rect l="textAreaLeft" t="textAreaTop" r="textAreaRight" b="textAreaBottom"/>
              <a:pathLst>
                <a:path w="15938" h="14784">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7" name="Google Shape;259;p26"/>
            <p:cNvSpPr/>
            <p:nvPr/>
          </p:nvSpPr>
          <p:spPr>
            <a:xfrm>
              <a:off x="2898000" y="1468800"/>
              <a:ext cx="75240" cy="61200"/>
            </a:xfrm>
            <a:custGeom>
              <a:avLst/>
              <a:gdLst>
                <a:gd name="textAreaLeft" fmla="*/ 0 w 75240"/>
                <a:gd name="textAreaRight" fmla="*/ 75600 w 75240"/>
                <a:gd name="textAreaTop" fmla="*/ 0 h 61200"/>
                <a:gd name="textAreaBottom" fmla="*/ 61560 h 61200"/>
              </a:gdLst>
              <a:ahLst/>
              <a:cxnLst/>
              <a:rect l="textAreaLeft" t="textAreaTop" r="textAreaRight" b="textAreaBottom"/>
              <a:pathLst>
                <a:path w="3437" h="280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0600" bIns="30600" anchor="ctr">
              <a:noAutofit/>
            </a:bodyPr>
            <a:lstStyle/>
            <a:p>
              <a:endParaRPr lang="en-US" sz="1400" b="0" u="none" strike="noStrike">
                <a:solidFill>
                  <a:srgbClr val="000000"/>
                </a:solidFill>
                <a:effectLst/>
                <a:uFillTx/>
                <a:latin typeface="Arial"/>
              </a:endParaRPr>
            </a:p>
          </p:txBody>
        </p:sp>
        <p:sp>
          <p:nvSpPr>
            <p:cNvPr id="168" name="Google Shape;260;p26"/>
            <p:cNvSpPr/>
            <p:nvPr/>
          </p:nvSpPr>
          <p:spPr>
            <a:xfrm>
              <a:off x="2794680" y="1635480"/>
              <a:ext cx="100080" cy="81720"/>
            </a:xfrm>
            <a:custGeom>
              <a:avLst/>
              <a:gdLst>
                <a:gd name="textAreaLeft" fmla="*/ 0 w 100080"/>
                <a:gd name="textAreaRight" fmla="*/ 100440 w 100080"/>
                <a:gd name="textAreaTop" fmla="*/ 0 h 81720"/>
                <a:gd name="textAreaBottom" fmla="*/ 82080 h 81720"/>
              </a:gdLst>
              <a:ahLst/>
              <a:cxnLst/>
              <a:rect l="textAreaLeft" t="textAreaTop" r="textAreaRight" b="textAreaBottom"/>
              <a:pathLst>
                <a:path w="4561" h="3736">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sp>
          <p:nvSpPr>
            <p:cNvPr id="169" name="Google Shape;261;p26"/>
            <p:cNvSpPr/>
            <p:nvPr/>
          </p:nvSpPr>
          <p:spPr>
            <a:xfrm>
              <a:off x="2825280" y="1658160"/>
              <a:ext cx="61920" cy="55440"/>
            </a:xfrm>
            <a:custGeom>
              <a:avLst/>
              <a:gdLst>
                <a:gd name="textAreaLeft" fmla="*/ 0 w 61920"/>
                <a:gd name="textAreaRight" fmla="*/ 62280 w 61920"/>
                <a:gd name="textAreaTop" fmla="*/ 0 h 55440"/>
                <a:gd name="textAreaBottom" fmla="*/ 55800 h 55440"/>
              </a:gdLst>
              <a:ahLst/>
              <a:cxnLst/>
              <a:rect l="textAreaLeft" t="textAreaTop" r="textAreaRight" b="textAreaBottom"/>
              <a:pathLst>
                <a:path w="2836" h="254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7720" bIns="27720" anchor="ctr">
              <a:noAutofit/>
            </a:bodyPr>
            <a:lstStyle/>
            <a:p>
              <a:endParaRPr lang="en-US" sz="1400" b="0" u="none" strike="noStrike">
                <a:solidFill>
                  <a:srgbClr val="000000"/>
                </a:solidFill>
                <a:effectLst/>
                <a:uFillTx/>
                <a:latin typeface="Arial"/>
              </a:endParaRPr>
            </a:p>
          </p:txBody>
        </p:sp>
        <p:sp>
          <p:nvSpPr>
            <p:cNvPr id="170" name="Google Shape;262;p26"/>
            <p:cNvSpPr/>
            <p:nvPr/>
          </p:nvSpPr>
          <p:spPr>
            <a:xfrm>
              <a:off x="2675520" y="1703160"/>
              <a:ext cx="39240" cy="30960"/>
            </a:xfrm>
            <a:custGeom>
              <a:avLst/>
              <a:gdLst>
                <a:gd name="textAreaLeft" fmla="*/ 0 w 39240"/>
                <a:gd name="textAreaRight" fmla="*/ 39600 w 39240"/>
                <a:gd name="textAreaTop" fmla="*/ 0 h 30960"/>
                <a:gd name="textAreaBottom" fmla="*/ 31320 h 30960"/>
              </a:gdLst>
              <a:ahLst/>
              <a:cxnLst/>
              <a:rect l="textAreaLeft" t="textAreaTop" r="textAreaRight" b="textAreaBottom"/>
              <a:pathLst>
                <a:path w="1807" h="1424">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1" name="Google Shape;263;p26"/>
            <p:cNvSpPr/>
            <p:nvPr/>
          </p:nvSpPr>
          <p:spPr>
            <a:xfrm>
              <a:off x="2689920" y="1690200"/>
              <a:ext cx="159840" cy="36720"/>
            </a:xfrm>
            <a:custGeom>
              <a:avLst/>
              <a:gdLst>
                <a:gd name="textAreaLeft" fmla="*/ 0 w 159840"/>
                <a:gd name="textAreaRight" fmla="*/ 160200 w 159840"/>
                <a:gd name="textAreaTop" fmla="*/ 0 h 36720"/>
                <a:gd name="textAreaBottom" fmla="*/ 37080 h 36720"/>
              </a:gdLst>
              <a:ahLst/>
              <a:cxnLst/>
              <a:rect l="textAreaLeft" t="textAreaTop" r="textAreaRight" b="textAreaBottom"/>
              <a:pathLst>
                <a:path w="7286" h="1686">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72" name="Google Shape;264;p26"/>
            <p:cNvSpPr/>
            <p:nvPr/>
          </p:nvSpPr>
          <p:spPr>
            <a:xfrm>
              <a:off x="2723040" y="1584000"/>
              <a:ext cx="18720" cy="23400"/>
            </a:xfrm>
            <a:custGeom>
              <a:avLst/>
              <a:gdLst>
                <a:gd name="textAreaLeft" fmla="*/ 0 w 18720"/>
                <a:gd name="textAreaRight" fmla="*/ 19080 w 18720"/>
                <a:gd name="textAreaTop" fmla="*/ 0 h 23400"/>
                <a:gd name="textAreaBottom" fmla="*/ 23760 h 23400"/>
              </a:gdLst>
              <a:ahLst/>
              <a:cxnLst/>
              <a:rect l="textAreaLeft" t="textAreaTop" r="textAreaRight" b="textAreaBottom"/>
              <a:pathLst>
                <a:path w="868" h="1086">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3" name="Google Shape;265;p26"/>
            <p:cNvSpPr/>
            <p:nvPr/>
          </p:nvSpPr>
          <p:spPr>
            <a:xfrm>
              <a:off x="2643840" y="1556280"/>
              <a:ext cx="19440" cy="23400"/>
            </a:xfrm>
            <a:custGeom>
              <a:avLst/>
              <a:gdLst>
                <a:gd name="textAreaLeft" fmla="*/ 0 w 19440"/>
                <a:gd name="textAreaRight" fmla="*/ 19800 w 19440"/>
                <a:gd name="textAreaTop" fmla="*/ 0 h 23400"/>
                <a:gd name="textAreaBottom" fmla="*/ 23760 h 23400"/>
              </a:gdLst>
              <a:ahLst/>
              <a:cxnLst/>
              <a:rect l="textAreaLeft" t="textAreaTop" r="textAreaRight" b="textAreaBottom"/>
              <a:pathLst>
                <a:path w="901" h="1086">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4" name="Google Shape;266;p26"/>
            <p:cNvSpPr/>
            <p:nvPr/>
          </p:nvSpPr>
          <p:spPr>
            <a:xfrm>
              <a:off x="2632680" y="1592280"/>
              <a:ext cx="56880" cy="54720"/>
            </a:xfrm>
            <a:custGeom>
              <a:avLst/>
              <a:gdLst>
                <a:gd name="textAreaLeft" fmla="*/ 0 w 56880"/>
                <a:gd name="textAreaRight" fmla="*/ 57240 w 56880"/>
                <a:gd name="textAreaTop" fmla="*/ 0 h 54720"/>
                <a:gd name="textAreaBottom" fmla="*/ 55080 h 54720"/>
              </a:gdLst>
              <a:ahLst/>
              <a:cxnLst/>
              <a:rect l="textAreaLeft" t="textAreaTop" r="textAreaRight" b="textAreaBottom"/>
              <a:pathLst>
                <a:path w="2603" h="2503">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175" name="Google Shape;267;p26"/>
            <p:cNvSpPr/>
            <p:nvPr/>
          </p:nvSpPr>
          <p:spPr>
            <a:xfrm>
              <a:off x="2661480" y="1668240"/>
              <a:ext cx="54000" cy="10080"/>
            </a:xfrm>
            <a:custGeom>
              <a:avLst/>
              <a:gdLst>
                <a:gd name="textAreaLeft" fmla="*/ 0 w 54000"/>
                <a:gd name="textAreaRight" fmla="*/ 54360 w 54000"/>
                <a:gd name="textAreaTop" fmla="*/ 0 h 10080"/>
                <a:gd name="textAreaBottom" fmla="*/ 10440 h 10080"/>
              </a:gdLst>
              <a:ahLst/>
              <a:cxnLst/>
              <a:rect l="textAreaLeft" t="textAreaTop" r="textAreaRight" b="textAreaBottom"/>
              <a:pathLst>
                <a:path w="2470" h="469">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040" bIns="5040" anchor="ctr">
              <a:noAutofit/>
            </a:bodyPr>
            <a:lstStyle/>
            <a:p>
              <a:endParaRPr lang="en-US" sz="1400" b="0" u="none" strike="noStrike">
                <a:solidFill>
                  <a:srgbClr val="000000"/>
                </a:solidFill>
                <a:effectLst/>
                <a:uFillTx/>
                <a:latin typeface="Arial"/>
              </a:endParaRPr>
            </a:p>
          </p:txBody>
        </p:sp>
        <p:sp>
          <p:nvSpPr>
            <p:cNvPr id="176" name="Google Shape;268;p26"/>
            <p:cNvSpPr/>
            <p:nvPr/>
          </p:nvSpPr>
          <p:spPr>
            <a:xfrm>
              <a:off x="2752560" y="1555920"/>
              <a:ext cx="31320" cy="30600"/>
            </a:xfrm>
            <a:custGeom>
              <a:avLst/>
              <a:gdLst>
                <a:gd name="textAreaLeft" fmla="*/ 0 w 31320"/>
                <a:gd name="textAreaRight" fmla="*/ 31680 w 31320"/>
                <a:gd name="textAreaTop" fmla="*/ 0 h 30600"/>
                <a:gd name="textAreaBottom" fmla="*/ 30960 h 30600"/>
              </a:gdLst>
              <a:ahLst/>
              <a:cxnLst/>
              <a:rect l="textAreaLeft" t="textAreaTop" r="textAreaRight" b="textAreaBottom"/>
              <a:pathLst>
                <a:path w="1436" h="1402">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7" name="Google Shape;269;p26"/>
            <p:cNvSpPr/>
            <p:nvPr/>
          </p:nvSpPr>
          <p:spPr>
            <a:xfrm>
              <a:off x="2643840" y="1522800"/>
              <a:ext cx="41400" cy="12240"/>
            </a:xfrm>
            <a:custGeom>
              <a:avLst/>
              <a:gdLst>
                <a:gd name="textAreaLeft" fmla="*/ 0 w 41400"/>
                <a:gd name="textAreaRight" fmla="*/ 41760 w 41400"/>
                <a:gd name="textAreaTop" fmla="*/ 0 h 12240"/>
                <a:gd name="textAreaBottom" fmla="*/ 12600 h 12240"/>
              </a:gdLst>
              <a:ahLst/>
              <a:cxnLst/>
              <a:rect l="textAreaLeft" t="textAreaTop" r="textAreaRight" b="textAreaBottom"/>
              <a:pathLst>
                <a:path w="1902" h="574">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20" bIns="6120" anchor="ctr">
              <a:noAutofit/>
            </a:bodyPr>
            <a:lstStyle/>
            <a:p>
              <a:endParaRPr lang="en-US" sz="1400" b="0" u="none" strike="noStrike">
                <a:solidFill>
                  <a:srgbClr val="000000"/>
                </a:solidFill>
                <a:effectLst/>
                <a:uFillTx/>
                <a:latin typeface="Arial"/>
              </a:endParaRPr>
            </a:p>
          </p:txBody>
        </p:sp>
        <p:sp>
          <p:nvSpPr>
            <p:cNvPr id="178" name="Google Shape;270;p26"/>
            <p:cNvSpPr/>
            <p:nvPr/>
          </p:nvSpPr>
          <p:spPr>
            <a:xfrm>
              <a:off x="2079360" y="1532160"/>
              <a:ext cx="134640" cy="111960"/>
            </a:xfrm>
            <a:custGeom>
              <a:avLst/>
              <a:gdLst>
                <a:gd name="textAreaLeft" fmla="*/ 0 w 134640"/>
                <a:gd name="textAreaRight" fmla="*/ 135000 w 134640"/>
                <a:gd name="textAreaTop" fmla="*/ 0 h 111960"/>
                <a:gd name="textAreaBottom" fmla="*/ 112320 h 111960"/>
              </a:gdLst>
              <a:ahLst/>
              <a:cxnLst/>
              <a:rect l="textAreaLeft" t="textAreaTop" r="textAreaRight" b="textAreaBottom"/>
              <a:pathLst>
                <a:path w="6139" h="5104">
                  <a:moveTo>
                    <a:pt x="3803" y="0"/>
                  </a:moveTo>
                  <a:lnTo>
                    <a:pt x="0" y="2602"/>
                  </a:lnTo>
                  <a:lnTo>
                    <a:pt x="2903" y="5104"/>
                  </a:lnTo>
                  <a:lnTo>
                    <a:pt x="5004" y="4103"/>
                  </a:lnTo>
                  <a:cubicBezTo>
                    <a:pt x="6138" y="2602"/>
                    <a:pt x="3803" y="0"/>
                    <a:pt x="3803"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160" bIns="56160" anchor="ctr">
              <a:noAutofit/>
            </a:bodyPr>
            <a:lstStyle/>
            <a:p>
              <a:endParaRPr lang="en-US" sz="1400" b="0" u="none" strike="noStrike">
                <a:solidFill>
                  <a:srgbClr val="000000"/>
                </a:solidFill>
                <a:effectLst/>
                <a:uFillTx/>
                <a:latin typeface="Arial"/>
              </a:endParaRPr>
            </a:p>
          </p:txBody>
        </p:sp>
        <p:sp>
          <p:nvSpPr>
            <p:cNvPr id="179" name="Google Shape;271;p26"/>
            <p:cNvSpPr/>
            <p:nvPr/>
          </p:nvSpPr>
          <p:spPr>
            <a:xfrm>
              <a:off x="2050920" y="1482840"/>
              <a:ext cx="112680" cy="106560"/>
            </a:xfrm>
            <a:custGeom>
              <a:avLst/>
              <a:gdLst>
                <a:gd name="textAreaLeft" fmla="*/ 0 w 112680"/>
                <a:gd name="textAreaRight" fmla="*/ 113040 w 112680"/>
                <a:gd name="textAreaTop" fmla="*/ 0 h 106560"/>
                <a:gd name="textAreaBottom" fmla="*/ 106920 h 106560"/>
              </a:gdLst>
              <a:ahLst/>
              <a:cxnLst/>
              <a:rect l="textAreaLeft" t="textAreaTop" r="textAreaRight" b="textAreaBottom"/>
              <a:pathLst>
                <a:path w="5138" h="4855">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3280" bIns="53280" anchor="ctr">
              <a:noAutofit/>
            </a:bodyPr>
            <a:lstStyle/>
            <a:p>
              <a:endParaRPr lang="en-US" sz="1400" b="0" u="none" strike="noStrike">
                <a:solidFill>
                  <a:srgbClr val="000000"/>
                </a:solidFill>
                <a:effectLst/>
                <a:uFillTx/>
                <a:latin typeface="Arial"/>
              </a:endParaRPr>
            </a:p>
          </p:txBody>
        </p:sp>
        <p:sp>
          <p:nvSpPr>
            <p:cNvPr id="180" name="Google Shape;272;p26"/>
            <p:cNvSpPr/>
            <p:nvPr/>
          </p:nvSpPr>
          <p:spPr>
            <a:xfrm>
              <a:off x="1876680" y="1970640"/>
              <a:ext cx="653040" cy="221760"/>
            </a:xfrm>
            <a:custGeom>
              <a:avLst/>
              <a:gdLst>
                <a:gd name="textAreaLeft" fmla="*/ 0 w 653040"/>
                <a:gd name="textAreaRight" fmla="*/ 653400 w 653040"/>
                <a:gd name="textAreaTop" fmla="*/ 0 h 221760"/>
                <a:gd name="textAreaBottom" fmla="*/ 222120 h 221760"/>
              </a:gdLst>
              <a:ahLst/>
              <a:cxnLst/>
              <a:rect l="textAreaLeft" t="textAreaTop" r="textAreaRight" b="textAreaBottom"/>
              <a:pathLst>
                <a:path w="29681" h="10093">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1" name="Google Shape;273;p26"/>
            <p:cNvSpPr/>
            <p:nvPr/>
          </p:nvSpPr>
          <p:spPr>
            <a:xfrm>
              <a:off x="2289240" y="1943280"/>
              <a:ext cx="310680" cy="262440"/>
            </a:xfrm>
            <a:custGeom>
              <a:avLst/>
              <a:gdLst>
                <a:gd name="textAreaLeft" fmla="*/ 0 w 310680"/>
                <a:gd name="textAreaRight" fmla="*/ 311040 w 310680"/>
                <a:gd name="textAreaTop" fmla="*/ 0 h 262440"/>
                <a:gd name="textAreaBottom" fmla="*/ 262800 h 262440"/>
              </a:gdLst>
              <a:ahLst/>
              <a:cxnLst/>
              <a:rect l="textAreaLeft" t="textAreaTop" r="textAreaRight" b="textAreaBottom"/>
              <a:pathLst>
                <a:path w="14132" h="11946">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2" name="Google Shape;274;p26"/>
            <p:cNvSpPr/>
            <p:nvPr/>
          </p:nvSpPr>
          <p:spPr>
            <a:xfrm>
              <a:off x="1834560" y="1932120"/>
              <a:ext cx="106920" cy="100080"/>
            </a:xfrm>
            <a:custGeom>
              <a:avLst/>
              <a:gdLst>
                <a:gd name="textAreaLeft" fmla="*/ 0 w 106920"/>
                <a:gd name="textAreaRight" fmla="*/ 107280 w 106920"/>
                <a:gd name="textAreaTop" fmla="*/ 0 h 100080"/>
                <a:gd name="textAreaBottom" fmla="*/ 100440 h 100080"/>
              </a:gdLst>
              <a:ahLst/>
              <a:cxnLst/>
              <a:rect l="textAreaLeft" t="textAreaTop" r="textAreaRight" b="textAreaBottom"/>
              <a:pathLst>
                <a:path w="4871" h="4571">
                  <a:moveTo>
                    <a:pt x="1535" y="1"/>
                  </a:moveTo>
                  <a:lnTo>
                    <a:pt x="1" y="4237"/>
                  </a:lnTo>
                  <a:lnTo>
                    <a:pt x="3737" y="4571"/>
                  </a:lnTo>
                  <a:lnTo>
                    <a:pt x="4837" y="2603"/>
                  </a:lnTo>
                  <a:cubicBezTo>
                    <a:pt x="4871" y="735"/>
                    <a:pt x="1535" y="1"/>
                    <a:pt x="153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0040" bIns="50040" anchor="ctr">
              <a:noAutofit/>
            </a:bodyPr>
            <a:lstStyle/>
            <a:p>
              <a:endParaRPr lang="en-US" sz="1400" b="0" u="none" strike="noStrike">
                <a:solidFill>
                  <a:srgbClr val="000000"/>
                </a:solidFill>
                <a:effectLst/>
                <a:uFillTx/>
                <a:latin typeface="Arial"/>
              </a:endParaRPr>
            </a:p>
          </p:txBody>
        </p:sp>
        <p:sp>
          <p:nvSpPr>
            <p:cNvPr id="183" name="Google Shape;275;p26"/>
            <p:cNvSpPr/>
            <p:nvPr/>
          </p:nvSpPr>
          <p:spPr>
            <a:xfrm>
              <a:off x="1771200" y="1915200"/>
              <a:ext cx="97920" cy="110880"/>
            </a:xfrm>
            <a:custGeom>
              <a:avLst/>
              <a:gdLst>
                <a:gd name="textAreaLeft" fmla="*/ 0 w 97920"/>
                <a:gd name="textAreaRight" fmla="*/ 98280 w 97920"/>
                <a:gd name="textAreaTop" fmla="*/ 0 h 110880"/>
                <a:gd name="textAreaBottom" fmla="*/ 111240 h 110880"/>
              </a:gdLst>
              <a:ahLst/>
              <a:cxnLst/>
              <a:rect l="textAreaLeft" t="textAreaTop" r="textAreaRight" b="textAreaBottom"/>
              <a:pathLst>
                <a:path w="4470" h="5048">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440" bIns="55440" anchor="ctr">
              <a:noAutofit/>
            </a:bodyPr>
            <a:lstStyle/>
            <a:p>
              <a:endParaRPr lang="en-US" sz="1400" b="0" u="none" strike="noStrike">
                <a:solidFill>
                  <a:srgbClr val="000000"/>
                </a:solidFill>
                <a:effectLst/>
                <a:uFillTx/>
                <a:latin typeface="Arial"/>
              </a:endParaRPr>
            </a:p>
          </p:txBody>
        </p:sp>
        <p:sp>
          <p:nvSpPr>
            <p:cNvPr id="184" name="Google Shape;276;p26"/>
            <p:cNvSpPr/>
            <p:nvPr/>
          </p:nvSpPr>
          <p:spPr>
            <a:xfrm>
              <a:off x="812160" y="2757240"/>
              <a:ext cx="2964240" cy="47520"/>
            </a:xfrm>
            <a:custGeom>
              <a:avLst/>
              <a:gdLst>
                <a:gd name="textAreaLeft" fmla="*/ 0 w 2964240"/>
                <a:gd name="textAreaRight" fmla="*/ 2964600 w 2964240"/>
                <a:gd name="textAreaTop" fmla="*/ 0 h 47520"/>
                <a:gd name="textAreaBottom" fmla="*/ 47880 h 47520"/>
              </a:gdLst>
              <a:ahLst/>
              <a:cxnLst/>
              <a:rect l="textAreaLeft" t="textAreaTop" r="textAreaRight" b="textAreaBottom"/>
              <a:pathLst>
                <a:path w="134697" h="2169">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5" name="Google Shape;277;p26"/>
            <p:cNvSpPr/>
            <p:nvPr/>
          </p:nvSpPr>
          <p:spPr>
            <a:xfrm>
              <a:off x="3119400" y="2581920"/>
              <a:ext cx="138600" cy="175320"/>
            </a:xfrm>
            <a:custGeom>
              <a:avLst/>
              <a:gdLst>
                <a:gd name="textAreaLeft" fmla="*/ 0 w 138600"/>
                <a:gd name="textAreaRight" fmla="*/ 138960 w 138600"/>
                <a:gd name="textAreaTop" fmla="*/ 0 h 175320"/>
                <a:gd name="textAreaBottom" fmla="*/ 175680 h 175320"/>
              </a:gdLst>
              <a:ahLst/>
              <a:cxnLst/>
              <a:rect l="textAreaLeft" t="textAreaTop" r="textAreaRight" b="textAreaBottom"/>
              <a:pathLst>
                <a:path w="6306" h="7974">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7840" bIns="87840" anchor="ctr">
              <a:noAutofit/>
            </a:bodyPr>
            <a:lstStyle/>
            <a:p>
              <a:endParaRPr lang="en-US" sz="1400" b="0" u="none" strike="noStrike">
                <a:solidFill>
                  <a:srgbClr val="000000"/>
                </a:solidFill>
                <a:effectLst/>
                <a:uFillTx/>
                <a:latin typeface="Arial"/>
              </a:endParaRPr>
            </a:p>
          </p:txBody>
        </p:sp>
        <p:sp>
          <p:nvSpPr>
            <p:cNvPr id="186" name="Google Shape;278;p26"/>
            <p:cNvSpPr/>
            <p:nvPr/>
          </p:nvSpPr>
          <p:spPr>
            <a:xfrm>
              <a:off x="3173760" y="2606400"/>
              <a:ext cx="147240" cy="125640"/>
            </a:xfrm>
            <a:custGeom>
              <a:avLst/>
              <a:gdLst>
                <a:gd name="textAreaLeft" fmla="*/ 0 w 147240"/>
                <a:gd name="textAreaRight" fmla="*/ 147600 w 147240"/>
                <a:gd name="textAreaTop" fmla="*/ 0 h 125640"/>
                <a:gd name="textAreaBottom" fmla="*/ 126000 h 125640"/>
              </a:gdLst>
              <a:ahLst/>
              <a:cxnLst/>
              <a:rect l="textAreaLeft" t="textAreaTop" r="textAreaRight" b="textAreaBottom"/>
              <a:pathLst>
                <a:path w="6706" h="5732">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3000" bIns="63000" anchor="ctr">
              <a:noAutofit/>
            </a:bodyPr>
            <a:lstStyle/>
            <a:p>
              <a:endParaRPr lang="en-US" sz="1400" b="0" u="none" strike="noStrike">
                <a:solidFill>
                  <a:srgbClr val="000000"/>
                </a:solidFill>
                <a:effectLst/>
                <a:uFillTx/>
                <a:latin typeface="Arial"/>
              </a:endParaRPr>
            </a:p>
          </p:txBody>
        </p:sp>
        <p:sp>
          <p:nvSpPr>
            <p:cNvPr id="187" name="Google Shape;279;p26"/>
            <p:cNvSpPr/>
            <p:nvPr/>
          </p:nvSpPr>
          <p:spPr>
            <a:xfrm>
              <a:off x="2918520" y="2757240"/>
              <a:ext cx="857880" cy="47520"/>
            </a:xfrm>
            <a:custGeom>
              <a:avLst/>
              <a:gdLst>
                <a:gd name="textAreaLeft" fmla="*/ 0 w 857880"/>
                <a:gd name="textAreaRight" fmla="*/ 858240 w 857880"/>
                <a:gd name="textAreaTop" fmla="*/ 0 h 47520"/>
                <a:gd name="textAreaBottom" fmla="*/ 47880 h 47520"/>
              </a:gdLst>
              <a:ahLst/>
              <a:cxnLst/>
              <a:rect l="textAreaLeft" t="textAreaTop" r="textAreaRight" b="textAreaBottom"/>
              <a:pathLst>
                <a:path w="38996" h="2169">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8" name="Google Shape;280;p26"/>
            <p:cNvSpPr/>
            <p:nvPr/>
          </p:nvSpPr>
          <p:spPr>
            <a:xfrm>
              <a:off x="330228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1"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9" name="Google Shape;281;p26"/>
            <p:cNvSpPr/>
            <p:nvPr/>
          </p:nvSpPr>
          <p:spPr>
            <a:xfrm>
              <a:off x="3482280" y="2805120"/>
              <a:ext cx="170640" cy="36360"/>
            </a:xfrm>
            <a:custGeom>
              <a:avLst/>
              <a:gdLst>
                <a:gd name="textAreaLeft" fmla="*/ 0 w 170640"/>
                <a:gd name="textAreaRight" fmla="*/ 171000 w 170640"/>
                <a:gd name="textAreaTop" fmla="*/ 0 h 36360"/>
                <a:gd name="textAreaBottom" fmla="*/ 36720 h 36360"/>
              </a:gdLst>
              <a:ahLst/>
              <a:cxnLst/>
              <a:rect l="textAreaLeft" t="textAreaTop" r="textAreaRight" b="textAreaBottom"/>
              <a:pathLst>
                <a:path w="7774" h="1669">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90" name="Google Shape;282;p26"/>
            <p:cNvSpPr/>
            <p:nvPr/>
          </p:nvSpPr>
          <p:spPr>
            <a:xfrm>
              <a:off x="328032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1" y="0"/>
                  </a:moveTo>
                  <a:lnTo>
                    <a:pt x="1" y="32524"/>
                  </a:lnTo>
                  <a:lnTo>
                    <a:pt x="6072" y="32524"/>
                  </a:lnTo>
                  <a:lnTo>
                    <a:pt x="607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1" name="Google Shape;283;p26"/>
            <p:cNvSpPr/>
            <p:nvPr/>
          </p:nvSpPr>
          <p:spPr>
            <a:xfrm>
              <a:off x="325836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6"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2" name="Google Shape;284;p26"/>
            <p:cNvSpPr/>
            <p:nvPr/>
          </p:nvSpPr>
          <p:spPr>
            <a:xfrm>
              <a:off x="315396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7" h="1803">
                  <a:moveTo>
                    <a:pt x="1802" y="1"/>
                  </a:moveTo>
                  <a:cubicBezTo>
                    <a:pt x="801" y="1"/>
                    <a:pt x="0" y="802"/>
                    <a:pt x="0" y="1802"/>
                  </a:cubicBezTo>
                  <a:lnTo>
                    <a:pt x="17546" y="1802"/>
                  </a:lnTo>
                  <a:cubicBezTo>
                    <a:pt x="17546" y="802"/>
                    <a:pt x="16746"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3" name="Google Shape;285;p26"/>
            <p:cNvSpPr/>
            <p:nvPr/>
          </p:nvSpPr>
          <p:spPr>
            <a:xfrm>
              <a:off x="119664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0"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4" name="Google Shape;286;p26"/>
            <p:cNvSpPr/>
            <p:nvPr/>
          </p:nvSpPr>
          <p:spPr>
            <a:xfrm>
              <a:off x="117468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0" y="0"/>
                  </a:moveTo>
                  <a:lnTo>
                    <a:pt x="0" y="32524"/>
                  </a:lnTo>
                  <a:lnTo>
                    <a:pt x="6071" y="32524"/>
                  </a:lnTo>
                  <a:lnTo>
                    <a:pt x="6071"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5" name="Google Shape;287;p26"/>
            <p:cNvSpPr/>
            <p:nvPr/>
          </p:nvSpPr>
          <p:spPr>
            <a:xfrm>
              <a:off x="115200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7"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6" name="Google Shape;288;p26"/>
            <p:cNvSpPr/>
            <p:nvPr/>
          </p:nvSpPr>
          <p:spPr>
            <a:xfrm>
              <a:off x="104832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6" h="1803">
                  <a:moveTo>
                    <a:pt x="1801" y="1"/>
                  </a:moveTo>
                  <a:cubicBezTo>
                    <a:pt x="801" y="1"/>
                    <a:pt x="0" y="802"/>
                    <a:pt x="0" y="1802"/>
                  </a:cubicBezTo>
                  <a:lnTo>
                    <a:pt x="17546" y="1802"/>
                  </a:lnTo>
                  <a:cubicBezTo>
                    <a:pt x="17546" y="802"/>
                    <a:pt x="16745"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7" name="Google Shape;289;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8" name="Google Shape;290;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9" name="Google Shape;291;p26"/>
            <p:cNvSpPr/>
            <p:nvPr/>
          </p:nvSpPr>
          <p:spPr>
            <a:xfrm>
              <a:off x="1149120" y="2216160"/>
              <a:ext cx="933480" cy="526680"/>
            </a:xfrm>
            <a:custGeom>
              <a:avLst/>
              <a:gdLst>
                <a:gd name="textAreaLeft" fmla="*/ 0 w 933480"/>
                <a:gd name="textAreaRight" fmla="*/ 933840 w 933480"/>
                <a:gd name="textAreaTop" fmla="*/ 0 h 526680"/>
                <a:gd name="textAreaBottom" fmla="*/ 527040 h 526680"/>
              </a:gdLst>
              <a:ahLst/>
              <a:cxnLst/>
              <a:rect l="textAreaLeft" t="textAreaTop" r="textAreaRight" b="textAreaBottom"/>
              <a:pathLst>
                <a:path w="42428" h="23952">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0" name="Google Shape;292;p26"/>
            <p:cNvSpPr/>
            <p:nvPr/>
          </p:nvSpPr>
          <p:spPr>
            <a:xfrm>
              <a:off x="1149120" y="2216160"/>
              <a:ext cx="592920" cy="526680"/>
            </a:xfrm>
            <a:custGeom>
              <a:avLst/>
              <a:gdLst>
                <a:gd name="textAreaLeft" fmla="*/ 0 w 592920"/>
                <a:gd name="textAreaRight" fmla="*/ 593280 w 592920"/>
                <a:gd name="textAreaTop" fmla="*/ 0 h 526680"/>
                <a:gd name="textAreaBottom" fmla="*/ 527040 h 526680"/>
              </a:gdLst>
              <a:ahLst/>
              <a:cxnLst/>
              <a:rect l="textAreaLeft" t="textAreaTop" r="textAreaRight" b="textAreaBottom"/>
              <a:pathLst>
                <a:path w="26950" h="23952">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Challenge 1</a:t>
            </a:r>
            <a:endParaRPr lang="en-US" sz="3000" b="0" u="none" strike="noStrike">
              <a:solidFill>
                <a:srgbClr val="000000"/>
              </a:solidFill>
              <a:effectLst/>
              <a:uFillTx/>
              <a:latin typeface="Arial"/>
            </a:endParaRPr>
          </a:p>
        </p:txBody>
      </p:sp>
      <p:sp>
        <p:nvSpPr>
          <p:cNvPr id="419" name="TextBox 2"/>
          <p:cNvSpPr/>
          <p:nvPr/>
        </p:nvSpPr>
        <p:spPr>
          <a:xfrm>
            <a:off x="779400" y="1328040"/>
            <a:ext cx="1987560" cy="79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Goal:</a:t>
            </a:r>
            <a:endParaRPr lang="en-US" sz="18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database and insert a record.</a:t>
            </a:r>
            <a:endParaRPr lang="en-US" sz="1400" b="0" u="none" strike="noStrike">
              <a:solidFill>
                <a:srgbClr val="FFFFFF"/>
              </a:solidFill>
              <a:effectLst/>
              <a:uFillTx/>
              <a:latin typeface="Arial"/>
            </a:endParaRPr>
          </a:p>
        </p:txBody>
      </p:sp>
      <p:sp>
        <p:nvSpPr>
          <p:cNvPr id="420" name="TextBox 3"/>
          <p:cNvSpPr/>
          <p:nvPr/>
        </p:nvSpPr>
        <p:spPr>
          <a:xfrm>
            <a:off x="2830680" y="1328040"/>
            <a:ext cx="5764320" cy="29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Scenario:                                                          15 min</a:t>
            </a:r>
            <a:endParaRPr lang="en-US" sz="18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table to track pets, then create another to track pet owners (customers).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Pet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birthday, id (int PRIMARY KEY IDENTITY),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Customer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id (int PRIMARY KEY IDENTITY), phone, email, isClubMember, subscriptionEndDate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Insert 1 sample record into each.</a:t>
            </a:r>
            <a:endParaRPr lang="en-US" sz="1400" b="0" u="none" strike="noStrike">
              <a:solidFill>
                <a:srgbClr val="FFFFFF"/>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Constraints</a:t>
            </a:r>
            <a:endParaRPr lang="en-US" sz="3000" b="0" u="none" strike="noStrike">
              <a:solidFill>
                <a:srgbClr val="000000"/>
              </a:solidFill>
              <a:effectLst/>
              <a:uFillTx/>
              <a:latin typeface="Arial"/>
            </a:endParaRPr>
          </a:p>
        </p:txBody>
      </p:sp>
      <p:sp>
        <p:nvSpPr>
          <p:cNvPr id="422" name="TextBox 6"/>
          <p:cNvSpPr/>
          <p:nvPr/>
        </p:nvSpPr>
        <p:spPr>
          <a:xfrm>
            <a:off x="2399760" y="1152000"/>
            <a:ext cx="4344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SQL Constraints may be table level or column level.</a:t>
            </a:r>
            <a:endParaRPr lang="en-US" sz="1400" b="0" u="none" strike="noStrike">
              <a:solidFill>
                <a:srgbClr val="FFFFFF"/>
              </a:solidFill>
              <a:effectLst/>
              <a:uFillTx/>
              <a:latin typeface="Arial"/>
            </a:endParaRPr>
          </a:p>
        </p:txBody>
      </p:sp>
      <p:sp>
        <p:nvSpPr>
          <p:cNvPr id="423" name="TextBox 8"/>
          <p:cNvSpPr/>
          <p:nvPr/>
        </p:nvSpPr>
        <p:spPr>
          <a:xfrm>
            <a:off x="1375200" y="1893600"/>
            <a:ext cx="63932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NOT NULL </a:t>
            </a:r>
            <a:r>
              <a:rPr lang="en-US" sz="1400" b="0" u="none" strike="noStrike">
                <a:solidFill>
                  <a:schemeClr val="lt1"/>
                </a:solidFill>
                <a:effectLst/>
                <a:uFillTx/>
                <a:latin typeface="Arial"/>
                <a:ea typeface="Arial"/>
              </a:rPr>
              <a:t>– Ensures that a column cannot have a NULL value.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UNIQUE</a:t>
            </a:r>
            <a:r>
              <a:rPr lang="en-US" sz="1400" b="0" u="none" strike="noStrike">
                <a:solidFill>
                  <a:schemeClr val="lt1"/>
                </a:solidFill>
                <a:effectLst/>
                <a:uFillTx/>
                <a:latin typeface="Arial"/>
                <a:ea typeface="Arial"/>
              </a:rPr>
              <a:t> – Ensures that all values in a column are different.</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PRIMARY</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A combination of a NOT NULL and UNIQUE. Uniquely identifies each row in a table.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FOREIGN</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Prevents actions that would destroy links between tables.</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CHECK</a:t>
            </a:r>
            <a:r>
              <a:rPr lang="en-US" sz="1400" b="0" u="none" strike="noStrike">
                <a:solidFill>
                  <a:schemeClr val="lt1"/>
                </a:solidFill>
                <a:effectLst/>
                <a:uFillTx/>
                <a:latin typeface="Arial"/>
                <a:ea typeface="Arial"/>
              </a:rPr>
              <a:t> – Ensures that the values in a column satisfies a specific condition.</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DEFAULT</a:t>
            </a:r>
            <a:r>
              <a:rPr lang="en-US" sz="1400" b="0" u="none" strike="noStrike">
                <a:solidFill>
                  <a:schemeClr val="lt1"/>
                </a:solidFill>
                <a:effectLst/>
                <a:uFillTx/>
                <a:latin typeface="Arial"/>
                <a:ea typeface="Arial"/>
              </a:rPr>
              <a:t> – Sets a default value for a column if no value is specified. </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CREATE</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INDEX</a:t>
            </a:r>
            <a:r>
              <a:rPr lang="en-US" sz="1400" b="0" u="none" strike="noStrike">
                <a:solidFill>
                  <a:schemeClr val="lt1"/>
                </a:solidFill>
                <a:effectLst/>
                <a:uFillTx/>
                <a:latin typeface="Arial"/>
                <a:ea typeface="Arial"/>
              </a:rPr>
              <a:t> – Used to create and retrieve data from the database very quickly. </a:t>
            </a:r>
            <a:endParaRPr lang="en-US" sz="1400" b="0" u="none" strike="noStrike">
              <a:solidFill>
                <a:srgbClr val="FFFFFF"/>
              </a:solidFill>
              <a:effectLst/>
              <a:uFillTx/>
              <a:latin typeface="Arial"/>
            </a:endParaRPr>
          </a:p>
        </p:txBody>
      </p:sp>
      <p:sp>
        <p:nvSpPr>
          <p:cNvPr id="424" name="TextBox 9"/>
          <p:cNvSpPr/>
          <p:nvPr/>
        </p:nvSpPr>
        <p:spPr>
          <a:xfrm>
            <a:off x="2935080" y="1585800"/>
            <a:ext cx="3273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 non-comprehensive list of examples:</a:t>
            </a:r>
            <a:endParaRPr lang="en-US" sz="1400" b="0" u="none" strike="noStrike">
              <a:solidFill>
                <a:srgbClr val="FFFFFF"/>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Sublanguages</a:t>
            </a:r>
            <a:endParaRPr lang="en-US" sz="3000" b="0" u="none" strike="noStrike">
              <a:solidFill>
                <a:srgbClr val="000000"/>
              </a:solidFill>
              <a:effectLst/>
              <a:uFillTx/>
              <a:latin typeface="Arial"/>
            </a:endParaRPr>
          </a:p>
        </p:txBody>
      </p:sp>
      <p:cxnSp>
        <p:nvCxnSpPr>
          <p:cNvPr id="42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427" name="Picture 3"/>
          <p:cNvPicPr/>
          <p:nvPr/>
        </p:nvPicPr>
        <p:blipFill>
          <a:blip r:embed="rId2"/>
          <a:stretch/>
        </p:blipFill>
        <p:spPr>
          <a:xfrm>
            <a:off x="2404440" y="1122480"/>
            <a:ext cx="4354200" cy="356256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Design</a:t>
            </a:r>
            <a:endParaRPr lang="en-US" sz="2800" b="0" u="none" strike="noStrike">
              <a:solidFill>
                <a:schemeClr val="accent3"/>
              </a:solidFill>
              <a:effectLst/>
              <a:uFillTx/>
              <a:latin typeface="Hammersmith One"/>
            </a:endParaRPr>
          </a:p>
        </p:txBody>
      </p:sp>
      <p:sp>
        <p:nvSpPr>
          <p:cNvPr id="429"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03</a:t>
            </a:r>
            <a:endParaRPr lang="en-US" sz="6000" b="0" u="none" strike="noStrike">
              <a:solidFill>
                <a:schemeClr val="accent3"/>
              </a:solidFill>
              <a:effectLst/>
              <a:uFillTx/>
              <a:latin typeface="Hammersmith One"/>
            </a:endParaRPr>
          </a:p>
        </p:txBody>
      </p:sp>
      <p:grpSp>
        <p:nvGrpSpPr>
          <p:cNvPr id="430" name="Google Shape;407;p30"/>
          <p:cNvGrpSpPr/>
          <p:nvPr/>
        </p:nvGrpSpPr>
        <p:grpSpPr>
          <a:xfrm>
            <a:off x="4455720" y="1542240"/>
            <a:ext cx="4004640" cy="3067920"/>
            <a:chOff x="4455720" y="1542240"/>
            <a:chExt cx="4004640" cy="3067920"/>
          </a:xfrm>
        </p:grpSpPr>
        <p:sp>
          <p:nvSpPr>
            <p:cNvPr id="431"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2"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433"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4"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5"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6"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7"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8"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9"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0"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1"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2"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3"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444"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5"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6"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7"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8"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9"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0"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451"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452"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3"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4"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455"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456"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457"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458"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459"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0"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1"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2"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463"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464"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5"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6"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467"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468"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9"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0"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1"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2"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473"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4"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475"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476"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7"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478"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479"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0"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481"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2"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483"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484"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5"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486"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487"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8"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489"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490"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491"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492"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493"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4"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5"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496"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7"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8"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9"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0"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501"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2"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503"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4"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5"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6"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507"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508"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509"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510"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511"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512"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3"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a Database Schema?</a:t>
            </a:r>
            <a:endParaRPr lang="en-US" sz="3000" b="0" u="none" strike="noStrike">
              <a:solidFill>
                <a:srgbClr val="000000"/>
              </a:solidFill>
              <a:effectLst/>
              <a:uFillTx/>
              <a:latin typeface="Arial"/>
            </a:endParaRPr>
          </a:p>
        </p:txBody>
      </p:sp>
      <p:cxnSp>
        <p:nvCxnSpPr>
          <p:cNvPr id="51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16" name="Picture 7"/>
          <p:cNvPicPr/>
          <p:nvPr/>
        </p:nvPicPr>
        <p:blipFill>
          <a:blip r:embed="rId2"/>
          <a:stretch/>
        </p:blipFill>
        <p:spPr>
          <a:xfrm>
            <a:off x="1227240" y="1706040"/>
            <a:ext cx="6708600" cy="2728800"/>
          </a:xfrm>
          <a:prstGeom prst="rect">
            <a:avLst/>
          </a:prstGeom>
          <a:noFill/>
          <a:ln w="0">
            <a:noFill/>
          </a:ln>
        </p:spPr>
      </p:pic>
      <p:sp>
        <p:nvSpPr>
          <p:cNvPr id="517" name="TextBox 9"/>
          <p:cNvSpPr/>
          <p:nvPr/>
        </p:nvSpPr>
        <p:spPr>
          <a:xfrm>
            <a:off x="3055320" y="1251720"/>
            <a:ext cx="3052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According to Google AI Overview….</a:t>
            </a:r>
            <a:endParaRPr lang="en-US" sz="1400" b="0" u="none" strike="noStrike">
              <a:solidFill>
                <a:srgbClr val="FFFFFF"/>
              </a:solidFill>
              <a:effectLst/>
              <a:uFillTx/>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Three-Schema Approach</a:t>
            </a:r>
            <a:endParaRPr lang="en-US" sz="3000" b="0" u="none" strike="noStrike">
              <a:solidFill>
                <a:srgbClr val="000000"/>
              </a:solidFill>
              <a:effectLst/>
              <a:uFillTx/>
              <a:latin typeface="Arial"/>
            </a:endParaRPr>
          </a:p>
        </p:txBody>
      </p:sp>
      <p:cxnSp>
        <p:nvCxnSpPr>
          <p:cNvPr id="519"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0" name="TextBox 2"/>
          <p:cNvSpPr/>
          <p:nvPr/>
        </p:nvSpPr>
        <p:spPr>
          <a:xfrm>
            <a:off x="402480" y="1335240"/>
            <a:ext cx="3102480" cy="332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External – each one describes part of the database that a particular user group is interested in</a:t>
            </a:r>
            <a:br>
              <a:rPr sz="1400"/>
            </a:br>
            <a:br>
              <a:rPr sz="1400"/>
            </a:br>
            <a:r>
              <a:rPr lang="en-US" sz="1400" b="1" u="none" strike="noStrike">
                <a:solidFill>
                  <a:schemeClr val="lt1"/>
                </a:solidFill>
                <a:effectLst/>
                <a:uFillTx/>
                <a:latin typeface="Arial"/>
                <a:ea typeface="Arial"/>
              </a:rPr>
              <a:t>Conceptual – describes the structure of the whole database including entities, relationships, data types, user operations, and constraints</a:t>
            </a:r>
            <a:br>
              <a:rPr sz="1400"/>
            </a:br>
            <a:br>
              <a:rPr sz="1400"/>
            </a:br>
            <a:r>
              <a:rPr lang="en-US" sz="1400" b="1" u="none" strike="noStrike">
                <a:solidFill>
                  <a:schemeClr val="lt1"/>
                </a:solidFill>
                <a:effectLst/>
                <a:uFillTx/>
                <a:latin typeface="Arial"/>
                <a:ea typeface="Arial"/>
              </a:rPr>
              <a:t>Physical – describes the physical storage structure of the database, i.e. storage medium, exact implementation details</a:t>
            </a:r>
            <a:endParaRPr lang="en-US" sz="1400" b="0" u="none" strike="noStrike">
              <a:solidFill>
                <a:srgbClr val="FFFFFF"/>
              </a:solidFill>
              <a:effectLst/>
              <a:uFillTx/>
              <a:latin typeface="Arial"/>
            </a:endParaRPr>
          </a:p>
        </p:txBody>
      </p:sp>
      <p:pic>
        <p:nvPicPr>
          <p:cNvPr id="521" name="Picture 5"/>
          <p:cNvPicPr/>
          <p:nvPr/>
        </p:nvPicPr>
        <p:blipFill>
          <a:blip r:embed="rId2"/>
          <a:stretch/>
        </p:blipFill>
        <p:spPr>
          <a:xfrm>
            <a:off x="3831840" y="1321920"/>
            <a:ext cx="4812840" cy="3088440"/>
          </a:xfrm>
          <a:prstGeom prst="rect">
            <a:avLst/>
          </a:prstGeom>
          <a:noFill/>
          <a:ln w="0">
            <a:noFill/>
          </a:ln>
        </p:spPr>
      </p:pic>
      <p:sp>
        <p:nvSpPr>
          <p:cNvPr id="522" name="TextBox 6"/>
          <p:cNvSpPr/>
          <p:nvPr/>
        </p:nvSpPr>
        <p:spPr>
          <a:xfrm>
            <a:off x="2229840" y="4754520"/>
            <a:ext cx="4403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Other specs may use: conceptual &gt; logical &gt; physical</a:t>
            </a:r>
            <a:endParaRPr lang="en-US" sz="1400" b="0" u="none" strike="noStrike">
              <a:solidFill>
                <a:srgbClr val="FFFFFF"/>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ERD vs UML</a:t>
            </a:r>
            <a:endParaRPr lang="en-US" sz="3000" b="0" u="none" strike="noStrike">
              <a:solidFill>
                <a:srgbClr val="000000"/>
              </a:solidFill>
              <a:effectLst/>
              <a:uFillTx/>
              <a:latin typeface="Arial"/>
            </a:endParaRPr>
          </a:p>
        </p:txBody>
      </p:sp>
      <p:cxnSp>
        <p:nvCxnSpPr>
          <p:cNvPr id="52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5" name="TextBox 2"/>
          <p:cNvSpPr/>
          <p:nvPr/>
        </p:nvSpPr>
        <p:spPr>
          <a:xfrm>
            <a:off x="1137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UML = Unified Modeling Language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Broad modeling language for software development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Includes use case diagrams, class diagrams, deployment diagrams, ect. </a:t>
            </a:r>
            <a:endParaRPr lang="en-US" sz="1400" b="0" u="none" strike="noStrike">
              <a:solidFill>
                <a:srgbClr val="FFFFFF"/>
              </a:solidFill>
              <a:effectLst/>
              <a:uFillTx/>
              <a:latin typeface="Arial"/>
            </a:endParaRPr>
          </a:p>
        </p:txBody>
      </p:sp>
      <p:sp>
        <p:nvSpPr>
          <p:cNvPr id="526" name="TextBox 3"/>
          <p:cNvSpPr/>
          <p:nvPr/>
        </p:nvSpPr>
        <p:spPr>
          <a:xfrm>
            <a:off x="4809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ERD = Entity Relationship Diagram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Focused on relational database design</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Part of the conceptual/external stage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External Level to Conceptual Level </a:t>
            </a:r>
            <a:endParaRPr lang="en-US" sz="3000" b="0" u="none" strike="noStrike">
              <a:solidFill>
                <a:srgbClr val="000000"/>
              </a:solidFill>
              <a:effectLst/>
              <a:uFillTx/>
              <a:latin typeface="Arial"/>
            </a:endParaRPr>
          </a:p>
        </p:txBody>
      </p:sp>
      <p:cxnSp>
        <p:nvCxnSpPr>
          <p:cNvPr id="528"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29" name="Picture 5"/>
          <p:cNvPicPr/>
          <p:nvPr/>
        </p:nvPicPr>
        <p:blipFill>
          <a:blip r:embed="rId2"/>
          <a:stretch/>
        </p:blipFill>
        <p:spPr>
          <a:xfrm>
            <a:off x="802440" y="1505160"/>
            <a:ext cx="3379320" cy="2983320"/>
          </a:xfrm>
          <a:prstGeom prst="rect">
            <a:avLst/>
          </a:prstGeom>
          <a:noFill/>
          <a:ln w="0">
            <a:noFill/>
          </a:ln>
        </p:spPr>
      </p:pic>
      <p:pic>
        <p:nvPicPr>
          <p:cNvPr id="530" name="Picture 7"/>
          <p:cNvPicPr/>
          <p:nvPr/>
        </p:nvPicPr>
        <p:blipFill>
          <a:blip r:embed="rId3"/>
          <a:stretch/>
        </p:blipFill>
        <p:spPr>
          <a:xfrm>
            <a:off x="4750560" y="1575360"/>
            <a:ext cx="3963960" cy="2842920"/>
          </a:xfrm>
          <a:prstGeom prst="rect">
            <a:avLst/>
          </a:prstGeom>
          <a:noFill/>
          <a:ln w="0">
            <a:noFill/>
          </a:ln>
        </p:spPr>
      </p:pic>
      <p:sp>
        <p:nvSpPr>
          <p:cNvPr id="531" name="TextBox 8"/>
          <p:cNvSpPr/>
          <p:nvPr/>
        </p:nvSpPr>
        <p:spPr>
          <a:xfrm>
            <a:off x="1153440" y="1160640"/>
            <a:ext cx="613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a:t>
            </a:r>
            <a:endParaRPr lang="en-US" sz="1400" b="0" u="none" strike="noStrike">
              <a:solidFill>
                <a:srgbClr val="FFFFFF"/>
              </a:solidFill>
              <a:effectLst/>
              <a:uFillTx/>
              <a:latin typeface="Arial"/>
            </a:endParaRPr>
          </a:p>
        </p:txBody>
      </p:sp>
      <p:sp>
        <p:nvSpPr>
          <p:cNvPr id="532" name="TextBox 9"/>
          <p:cNvSpPr/>
          <p:nvPr/>
        </p:nvSpPr>
        <p:spPr>
          <a:xfrm>
            <a:off x="4750560" y="1197360"/>
            <a:ext cx="1737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Relational Schema:</a:t>
            </a:r>
            <a:endParaRPr lang="en-US" sz="1400" b="0" u="none" strike="noStrike">
              <a:solidFill>
                <a:srgbClr val="FFFFFF"/>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34" name="Straight Arrow Connector 4"/>
          <p:cNvCxnSpPr/>
          <p:nvPr/>
        </p:nvCxnSpPr>
        <p:spPr>
          <a:xfrm>
            <a:off x="7227000" y="2125800"/>
            <a:ext cx="914760" cy="914760"/>
          </a:xfrm>
          <a:prstGeom prst="straightConnector1">
            <a:avLst/>
          </a:prstGeom>
          <a:ln>
            <a:solidFill>
              <a:srgbClr val="57496D"/>
            </a:solidFill>
            <a:round/>
            <a:tailEnd type="triangle" w="med" len="med"/>
          </a:ln>
        </p:spPr>
      </p:cxnSp>
      <p:pic>
        <p:nvPicPr>
          <p:cNvPr id="535" name="Picture 3"/>
          <p:cNvPicPr/>
          <p:nvPr/>
        </p:nvPicPr>
        <p:blipFill>
          <a:blip r:embed="rId2"/>
          <a:stretch/>
        </p:blipFill>
        <p:spPr>
          <a:xfrm>
            <a:off x="617040" y="1353240"/>
            <a:ext cx="4165560" cy="3677040"/>
          </a:xfrm>
          <a:prstGeom prst="rect">
            <a:avLst/>
          </a:prstGeom>
          <a:noFill/>
          <a:ln w="0">
            <a:noFill/>
          </a:ln>
        </p:spPr>
      </p:pic>
      <p:sp>
        <p:nvSpPr>
          <p:cNvPr id="536" name="Arrow: Right 2"/>
          <p:cNvSpPr/>
          <p:nvPr/>
        </p:nvSpPr>
        <p:spPr>
          <a:xfrm flipH="1">
            <a:off x="4712760" y="2045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7" name="Arrow: Right 6"/>
          <p:cNvSpPr/>
          <p:nvPr/>
        </p:nvSpPr>
        <p:spPr>
          <a:xfrm flipH="1">
            <a:off x="4644000" y="234540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8" name="Arrow: Right 7"/>
          <p:cNvSpPr/>
          <p:nvPr/>
        </p:nvSpPr>
        <p:spPr>
          <a:xfrm flipH="1">
            <a:off x="4644000" y="278064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9" name="TextBox 8"/>
          <p:cNvSpPr/>
          <p:nvPr/>
        </p:nvSpPr>
        <p:spPr>
          <a:xfrm>
            <a:off x="5116680" y="1994400"/>
            <a:ext cx="3853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Keys</a:t>
            </a:r>
            <a:r>
              <a:rPr lang="en-US" sz="1400" b="0" u="none" strike="noStrike">
                <a:solidFill>
                  <a:schemeClr val="lt1"/>
                </a:solidFill>
                <a:effectLst/>
                <a:uFillTx/>
                <a:latin typeface="Arial"/>
                <a:ea typeface="Arial"/>
              </a:rPr>
              <a:t> are represented as underlined </a:t>
            </a: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40" name="TextBox 9"/>
          <p:cNvSpPr/>
          <p:nvPr/>
        </p:nvSpPr>
        <p:spPr>
          <a:xfrm>
            <a:off x="5116680" y="2310480"/>
            <a:ext cx="32475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Entities</a:t>
            </a:r>
            <a:r>
              <a:rPr lang="en-US" sz="1400" b="0" u="none" strike="noStrike">
                <a:solidFill>
                  <a:schemeClr val="lt1"/>
                </a:solidFill>
                <a:effectLst/>
                <a:uFillTx/>
                <a:latin typeface="Arial"/>
                <a:ea typeface="Arial"/>
              </a:rPr>
              <a:t> are represented as rectangles.</a:t>
            </a:r>
            <a:endParaRPr lang="en-US" sz="1400" b="0" u="none" strike="noStrike">
              <a:solidFill>
                <a:srgbClr val="FFFFFF"/>
              </a:solidFill>
              <a:effectLst/>
              <a:uFillTx/>
              <a:latin typeface="Arial"/>
            </a:endParaRPr>
          </a:p>
        </p:txBody>
      </p:sp>
      <p:sp>
        <p:nvSpPr>
          <p:cNvPr id="541" name="TextBox 10"/>
          <p:cNvSpPr/>
          <p:nvPr/>
        </p:nvSpPr>
        <p:spPr>
          <a:xfrm>
            <a:off x="5111640" y="2733120"/>
            <a:ext cx="36853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Relationships</a:t>
            </a:r>
            <a:r>
              <a:rPr lang="en-US" sz="1400" b="0" u="none" strike="noStrike">
                <a:solidFill>
                  <a:schemeClr val="lt1"/>
                </a:solidFill>
                <a:effectLst/>
                <a:uFillTx/>
                <a:latin typeface="Arial"/>
                <a:ea typeface="Arial"/>
              </a:rPr>
              <a:t> are represented as diamonds.</a:t>
            </a:r>
            <a:endParaRPr lang="en-US" sz="1400" b="0" u="none" strike="noStrike">
              <a:solidFill>
                <a:srgbClr val="FFFFFF"/>
              </a:solidFill>
              <a:effectLst/>
              <a:uFillTx/>
              <a:latin typeface="Arial"/>
            </a:endParaRPr>
          </a:p>
        </p:txBody>
      </p:sp>
      <p:sp>
        <p:nvSpPr>
          <p:cNvPr id="542" name="TextBox 11"/>
          <p:cNvSpPr/>
          <p:nvPr/>
        </p:nvSpPr>
        <p:spPr>
          <a:xfrm>
            <a:off x="5247000" y="3050280"/>
            <a:ext cx="341496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must have unique values for each individual </a:t>
            </a:r>
            <a:r>
              <a:rPr lang="en-US" sz="1400" b="0" u="none" strike="noStrike">
                <a:solidFill>
                  <a:schemeClr val="accent3"/>
                </a:solidFill>
                <a:effectLst/>
                <a:uFillTx/>
                <a:latin typeface="Arial"/>
                <a:ea typeface="Arial"/>
              </a:rPr>
              <a:t>entity</a:t>
            </a:r>
            <a:r>
              <a:rPr lang="en-US" sz="1400" b="0" u="none" strike="noStrike">
                <a:solidFill>
                  <a:schemeClr val="lt1"/>
                </a:solidFill>
                <a:effectLst/>
                <a:uFillTx/>
                <a:latin typeface="Arial"/>
                <a:ea typeface="Arial"/>
              </a:rPr>
              <a:t> within the </a:t>
            </a:r>
            <a:r>
              <a:rPr lang="en-US" sz="1400" b="0" u="none" strike="noStrike">
                <a:solidFill>
                  <a:schemeClr val="accent3"/>
                </a:solidFill>
                <a:effectLst/>
                <a:uFillTx/>
                <a:latin typeface="Arial"/>
                <a:ea typeface="Arial"/>
              </a:rPr>
              <a:t>entity set</a:t>
            </a: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There can be more than one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at a time.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Composite attributes </a:t>
            </a:r>
            <a:r>
              <a:rPr lang="en-US" sz="1400" b="0" u="none" strike="noStrike">
                <a:solidFill>
                  <a:schemeClr val="lt1"/>
                </a:solidFill>
                <a:effectLst/>
                <a:uFillTx/>
                <a:latin typeface="Arial"/>
                <a:ea typeface="Arial"/>
              </a:rPr>
              <a:t>can make a key. i.e. a state + Drivers License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An entity may have NO KEY, these are called </a:t>
            </a:r>
            <a:r>
              <a:rPr lang="en-US" sz="1400" b="0" u="none" strike="noStrike">
                <a:solidFill>
                  <a:schemeClr val="accent3"/>
                </a:solidFill>
                <a:effectLst/>
                <a:uFillTx/>
                <a:latin typeface="Arial"/>
                <a:ea typeface="Arial"/>
              </a:rPr>
              <a:t>weak entity types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543" name="TextBox 14"/>
          <p:cNvSpPr/>
          <p:nvPr/>
        </p:nvSpPr>
        <p:spPr>
          <a:xfrm>
            <a:off x="5111640" y="1721160"/>
            <a:ext cx="304488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 are represented as ovals.</a:t>
            </a:r>
            <a:endParaRPr lang="en-US" sz="1400" b="0" u="none" strike="noStrike">
              <a:solidFill>
                <a:srgbClr val="FFFFFF"/>
              </a:solidFill>
              <a:effectLst/>
              <a:uFillTx/>
              <a:latin typeface="Arial"/>
            </a:endParaRPr>
          </a:p>
        </p:txBody>
      </p:sp>
      <p:sp>
        <p:nvSpPr>
          <p:cNvPr id="544" name="Arrow: Right 15"/>
          <p:cNvSpPr/>
          <p:nvPr/>
        </p:nvSpPr>
        <p:spPr>
          <a:xfrm flipH="1">
            <a:off x="4586760" y="1784520"/>
            <a:ext cx="52380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45" name="TextBox 16"/>
          <p:cNvSpPr/>
          <p:nvPr/>
        </p:nvSpPr>
        <p:spPr>
          <a:xfrm>
            <a:off x="2723040" y="932040"/>
            <a:ext cx="4384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ERDs describe entities, relationships, and attributes.</a:t>
            </a:r>
            <a:endParaRPr lang="en-US" sz="1400" b="0" u="none" strike="noStrike">
              <a:solidFill>
                <a:srgbClr val="FFFFFF"/>
              </a:solidFill>
              <a:effectLst/>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47"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48" name="Picture 3"/>
          <p:cNvPicPr/>
          <p:nvPr/>
        </p:nvPicPr>
        <p:blipFill>
          <a:blip r:embed="rId2"/>
          <a:stretch/>
        </p:blipFill>
        <p:spPr>
          <a:xfrm>
            <a:off x="634320" y="1106640"/>
            <a:ext cx="4165560" cy="3677040"/>
          </a:xfrm>
          <a:prstGeom prst="rect">
            <a:avLst/>
          </a:prstGeom>
          <a:noFill/>
          <a:ln w="0">
            <a:noFill/>
          </a:ln>
        </p:spPr>
      </p:pic>
      <p:sp>
        <p:nvSpPr>
          <p:cNvPr id="549" name="TextBox 5"/>
          <p:cNvSpPr/>
          <p:nvPr/>
        </p:nvSpPr>
        <p:spPr>
          <a:xfrm>
            <a:off x="5029200" y="1106640"/>
            <a:ext cx="348012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There are several attribute types: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Simple (atomic) attributes </a:t>
            </a:r>
            <a:r>
              <a:rPr lang="en-US" sz="1400" b="0" u="none" strike="noStrike" dirty="0">
                <a:solidFill>
                  <a:schemeClr val="lt1"/>
                </a:solidFill>
                <a:effectLst/>
                <a:uFillTx/>
                <a:latin typeface="Arial"/>
                <a:ea typeface="Arial"/>
              </a:rPr>
              <a:t>– data point that can’t be broken down further</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Composite attributes </a:t>
            </a:r>
            <a:r>
              <a:rPr lang="en-US" sz="1400" b="0" u="none" strike="noStrike" dirty="0">
                <a:solidFill>
                  <a:schemeClr val="lt1"/>
                </a:solidFill>
                <a:effectLst/>
                <a:uFillTx/>
                <a:latin typeface="Arial"/>
                <a:ea typeface="Arial"/>
              </a:rPr>
              <a:t>– an address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Single-Valued</a:t>
            </a:r>
            <a:r>
              <a:rPr lang="en-US" sz="1400" b="0" u="none" strike="noStrike" dirty="0">
                <a:solidFill>
                  <a:schemeClr val="lt1"/>
                </a:solidFill>
                <a:effectLst/>
                <a:uFillTx/>
                <a:latin typeface="Arial"/>
                <a:ea typeface="Arial"/>
              </a:rPr>
              <a:t> – singular value</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Multi-Valued</a:t>
            </a:r>
            <a:r>
              <a:rPr lang="en-US" sz="1400" b="0" u="none" strike="noStrike" dirty="0">
                <a:solidFill>
                  <a:schemeClr val="lt1"/>
                </a:solidFill>
                <a:effectLst/>
                <a:uFillTx/>
                <a:latin typeface="Arial"/>
                <a:ea typeface="Arial"/>
              </a:rPr>
              <a:t> – multiple values in field, e.g. 2-tone cars may have multiple entries in a COLOR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Derived </a:t>
            </a:r>
            <a:r>
              <a:rPr lang="en-US" sz="1400" b="0" u="none" strike="noStrike" dirty="0">
                <a:solidFill>
                  <a:schemeClr val="lt1"/>
                </a:solidFill>
                <a:effectLst/>
                <a:uFillTx/>
                <a:latin typeface="Arial"/>
                <a:ea typeface="Arial"/>
              </a:rPr>
              <a:t>– Field that gets its value from other fields; e.g. AGE can be calculated from today’s date + BDAY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Stored </a:t>
            </a:r>
            <a:r>
              <a:rPr lang="en-US" sz="1400" b="0" u="none" strike="noStrike" dirty="0">
                <a:solidFill>
                  <a:schemeClr val="lt1"/>
                </a:solidFill>
                <a:effectLst/>
                <a:uFillTx/>
                <a:latin typeface="Arial"/>
                <a:ea typeface="Arial"/>
              </a:rPr>
              <a:t>– Data is stored in database. Contrast to Derived.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NULL</a:t>
            </a:r>
            <a:r>
              <a:rPr lang="en-US" sz="1400" b="0" u="none" strike="noStrike" dirty="0">
                <a:solidFill>
                  <a:schemeClr val="lt1"/>
                </a:solidFill>
                <a:effectLst/>
                <a:uFillTx/>
                <a:latin typeface="Arial"/>
                <a:ea typeface="Arial"/>
              </a:rPr>
              <a:t>- </a:t>
            </a:r>
            <a:endParaRPr lang="en-US" sz="1400" b="0" u="none" strike="noStrike" dirty="0">
              <a:solidFill>
                <a:srgbClr val="FFFFFF"/>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Agenda</a:t>
            </a:r>
            <a:endParaRPr lang="en-US" sz="3000" b="0" u="none" strike="noStrike">
              <a:solidFill>
                <a:schemeClr val="accent3"/>
              </a:solidFill>
              <a:effectLst/>
              <a:uFillTx/>
              <a:latin typeface="Hammersmith One"/>
            </a:endParaRPr>
          </a:p>
        </p:txBody>
      </p:sp>
      <p:sp>
        <p:nvSpPr>
          <p:cNvPr id="202" name="PlaceHolder 2"/>
          <p:cNvSpPr>
            <a:spLocks noGrp="1"/>
          </p:cNvSpPr>
          <p:nvPr>
            <p:ph type="subTitle"/>
          </p:nvPr>
        </p:nvSpPr>
        <p:spPr>
          <a:xfrm>
            <a:off x="766800" y="2310840"/>
            <a:ext cx="150552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What is a Database?</a:t>
            </a:r>
            <a:endParaRPr lang="en-US" sz="1400" b="0" u="none" strike="noStrike">
              <a:solidFill>
                <a:srgbClr val="FFFFFF"/>
              </a:solidFill>
              <a:effectLst/>
              <a:uFillTx/>
              <a:latin typeface="Arial"/>
            </a:endParaRPr>
          </a:p>
        </p:txBody>
      </p:sp>
      <p:sp>
        <p:nvSpPr>
          <p:cNvPr id="203" name="PlaceHolder 3"/>
          <p:cNvSpPr>
            <a:spLocks noGrp="1"/>
          </p:cNvSpPr>
          <p:nvPr>
            <p:ph type="subTitle"/>
          </p:nvPr>
        </p:nvSpPr>
        <p:spPr>
          <a:xfrm>
            <a:off x="2296800" y="2291400"/>
            <a:ext cx="21171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SQL Environment Setup</a:t>
            </a:r>
            <a:endParaRPr lang="en-US" sz="1400" b="0" u="none" strike="noStrike">
              <a:solidFill>
                <a:srgbClr val="FFFFFF"/>
              </a:solidFill>
              <a:effectLst/>
              <a:uFillTx/>
              <a:latin typeface="Arial"/>
            </a:endParaRPr>
          </a:p>
        </p:txBody>
      </p:sp>
      <p:sp>
        <p:nvSpPr>
          <p:cNvPr id="204" name="PlaceHolder 4"/>
          <p:cNvSpPr>
            <a:spLocks noGrp="1"/>
          </p:cNvSpPr>
          <p:nvPr>
            <p:ph type="subTitle"/>
          </p:nvPr>
        </p:nvSpPr>
        <p:spPr>
          <a:xfrm>
            <a:off x="2276640" y="2743560"/>
            <a:ext cx="211716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Database Setup for Development</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Starting Commands</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Constraints</a:t>
            </a:r>
            <a:endParaRPr lang="en-US" sz="1200" b="0" u="none" strike="noStrike">
              <a:solidFill>
                <a:srgbClr val="FFFFFF"/>
              </a:solidFill>
              <a:effectLst/>
              <a:uFillTx/>
              <a:latin typeface="Arial"/>
            </a:endParaRPr>
          </a:p>
        </p:txBody>
      </p:sp>
      <p:sp>
        <p:nvSpPr>
          <p:cNvPr id="205" name="PlaceHolder 5"/>
          <p:cNvSpPr>
            <a:spLocks noGrp="1"/>
          </p:cNvSpPr>
          <p:nvPr>
            <p:ph type="subTitle"/>
          </p:nvPr>
        </p:nvSpPr>
        <p:spPr>
          <a:xfrm>
            <a:off x="4619880" y="2316960"/>
            <a:ext cx="18309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Database Design</a:t>
            </a:r>
            <a:endParaRPr lang="en-US" sz="1400" b="0" u="none" strike="noStrike">
              <a:solidFill>
                <a:srgbClr val="FFFFFF"/>
              </a:solidFill>
              <a:effectLst/>
              <a:uFillTx/>
              <a:latin typeface="Arial"/>
            </a:endParaRPr>
          </a:p>
        </p:txBody>
      </p:sp>
      <p:sp>
        <p:nvSpPr>
          <p:cNvPr id="206" name="PlaceHolder 6"/>
          <p:cNvSpPr>
            <a:spLocks noGrp="1"/>
          </p:cNvSpPr>
          <p:nvPr>
            <p:ph type="subTitle"/>
          </p:nvPr>
        </p:nvSpPr>
        <p:spPr>
          <a:xfrm>
            <a:off x="4321800" y="2743560"/>
            <a:ext cx="230688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What is a Database Schema?</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Three-Schema Approach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ERD</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Table Relationships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Relationship Constraints</a:t>
            </a:r>
            <a:endParaRPr lang="en-US" sz="1200" b="0" u="none" strike="noStrike">
              <a:solidFill>
                <a:srgbClr val="FFFFFF"/>
              </a:solidFill>
              <a:effectLst/>
              <a:uFillTx/>
              <a:latin typeface="Arial"/>
            </a:endParaRPr>
          </a:p>
        </p:txBody>
      </p:sp>
      <p:sp>
        <p:nvSpPr>
          <p:cNvPr id="207" name="PlaceHolder 7"/>
          <p:cNvSpPr>
            <a:spLocks noGrp="1"/>
          </p:cNvSpPr>
          <p:nvPr>
            <p:ph type="title" hasCustomPrompt="1"/>
          </p:nvPr>
        </p:nvSpPr>
        <p:spPr>
          <a:xfrm>
            <a:off x="96480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01</a:t>
            </a:r>
            <a:endParaRPr lang="en-US" sz="2000" b="0" u="none" strike="noStrike">
              <a:solidFill>
                <a:schemeClr val="accent3"/>
              </a:solidFill>
              <a:effectLst/>
              <a:uFillTx/>
              <a:latin typeface="Hammersmith One"/>
            </a:endParaRPr>
          </a:p>
        </p:txBody>
      </p:sp>
      <p:sp>
        <p:nvSpPr>
          <p:cNvPr id="208" name="PlaceHolder 8"/>
          <p:cNvSpPr>
            <a:spLocks noGrp="1"/>
          </p:cNvSpPr>
          <p:nvPr>
            <p:ph type="title" hasCustomPrompt="1"/>
          </p:nvPr>
        </p:nvSpPr>
        <p:spPr>
          <a:xfrm>
            <a:off x="27802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02</a:t>
            </a:r>
            <a:endParaRPr lang="en-US" sz="2000" b="0" u="none" strike="noStrike">
              <a:solidFill>
                <a:schemeClr val="accent3"/>
              </a:solidFill>
              <a:effectLst/>
              <a:uFillTx/>
              <a:latin typeface="Hammersmith One"/>
            </a:endParaRPr>
          </a:p>
        </p:txBody>
      </p:sp>
      <p:sp>
        <p:nvSpPr>
          <p:cNvPr id="209" name="PlaceHolder 9"/>
          <p:cNvSpPr>
            <a:spLocks noGrp="1"/>
          </p:cNvSpPr>
          <p:nvPr>
            <p:ph type="title" hasCustomPrompt="1"/>
          </p:nvPr>
        </p:nvSpPr>
        <p:spPr>
          <a:xfrm>
            <a:off x="49204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03</a:t>
            </a:r>
            <a:endParaRPr lang="en-US" sz="2000" b="0" u="none" strike="noStrike">
              <a:solidFill>
                <a:schemeClr val="accent3"/>
              </a:solidFill>
              <a:effectLst/>
              <a:uFillTx/>
              <a:latin typeface="Hammersmith One"/>
            </a:endParaRPr>
          </a:p>
        </p:txBody>
      </p:sp>
      <p:sp>
        <p:nvSpPr>
          <p:cNvPr id="210" name="Google Shape;304;p28"/>
          <p:cNvSpPr/>
          <p:nvPr/>
        </p:nvSpPr>
        <p:spPr>
          <a:xfrm>
            <a:off x="6499800" y="2254680"/>
            <a:ext cx="2117160" cy="572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00000"/>
              </a:lnSpc>
              <a:tabLst>
                <a:tab pos="0" algn="l"/>
              </a:tabLst>
            </a:pPr>
            <a:r>
              <a:rPr lang="en-US" sz="1400" b="0" u="none" strike="noStrike">
                <a:solidFill>
                  <a:schemeClr val="lt1"/>
                </a:solidFill>
                <a:effectLst/>
                <a:uFillTx/>
                <a:latin typeface="Hammersmith One"/>
                <a:ea typeface="Hammersmith One"/>
              </a:rPr>
              <a:t>Database Normalization</a:t>
            </a:r>
            <a:endParaRPr lang="en-US" sz="1400" b="0" u="none" strike="noStrike">
              <a:solidFill>
                <a:srgbClr val="FFFFFF"/>
              </a:solidFill>
              <a:effectLst/>
              <a:uFillTx/>
              <a:latin typeface="Arial"/>
            </a:endParaRPr>
          </a:p>
        </p:txBody>
      </p:sp>
      <p:sp>
        <p:nvSpPr>
          <p:cNvPr id="211" name="Google Shape;316;p28"/>
          <p:cNvSpPr/>
          <p:nvPr/>
        </p:nvSpPr>
        <p:spPr>
          <a:xfrm>
            <a:off x="7003800" y="1939680"/>
            <a:ext cx="1109520" cy="37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pPr>
            <a:r>
              <a:rPr lang="en" sz="2000" b="0" u="none" strike="noStrike">
                <a:solidFill>
                  <a:schemeClr val="accent3"/>
                </a:solidFill>
                <a:effectLst/>
                <a:uFillTx/>
                <a:latin typeface="Hammersmith One"/>
                <a:ea typeface="Hammersmith One"/>
              </a:rPr>
              <a:t>04</a:t>
            </a:r>
            <a:endParaRPr lang="en-US" sz="2000" b="0" u="none" strike="noStrike">
              <a:solidFill>
                <a:srgbClr val="FFFFFF"/>
              </a:solidFill>
              <a:effectLst/>
              <a:uFillTx/>
              <a:latin typeface="Arial"/>
            </a:endParaRPr>
          </a:p>
        </p:txBody>
      </p:sp>
      <p:sp>
        <p:nvSpPr>
          <p:cNvPr id="212" name="Google Shape;307;p28"/>
          <p:cNvSpPr/>
          <p:nvPr/>
        </p:nvSpPr>
        <p:spPr>
          <a:xfrm>
            <a:off x="6676560" y="2827440"/>
            <a:ext cx="2117160" cy="700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1rst</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2</a:t>
            </a:r>
            <a:r>
              <a:rPr lang="en-US" sz="1400" b="0" u="none" strike="noStrike" baseline="30000">
                <a:solidFill>
                  <a:schemeClr val="lt1"/>
                </a:solidFill>
                <a:effectLst/>
                <a:uFillTx/>
                <a:latin typeface="Source Sans Pro"/>
                <a:ea typeface="Source Sans Pro"/>
              </a:rPr>
              <a:t>nd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3</a:t>
            </a:r>
            <a:r>
              <a:rPr lang="en-US" sz="1400" b="0" u="none" strike="noStrike" baseline="30000">
                <a:solidFill>
                  <a:schemeClr val="lt1"/>
                </a:solidFill>
                <a:effectLst/>
                <a:uFillTx/>
                <a:latin typeface="Source Sans Pro"/>
                <a:ea typeface="Source Sans Pro"/>
              </a:rPr>
              <a:t>rd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baseline="30000">
                <a:solidFill>
                  <a:schemeClr val="lt1"/>
                </a:solidFill>
                <a:effectLst/>
                <a:uFillTx/>
                <a:latin typeface="Source Sans Pro"/>
                <a:ea typeface="Source Sans Pro"/>
              </a:rPr>
              <a:t>Data Mapping Algorithm</a:t>
            </a:r>
            <a:endParaRPr lang="en-US" sz="14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Complex Attributes</a:t>
            </a:r>
            <a:endParaRPr lang="en-US" sz="3000" b="0" u="none" strike="noStrike">
              <a:solidFill>
                <a:srgbClr val="000000"/>
              </a:solidFill>
              <a:effectLst/>
              <a:uFillTx/>
              <a:latin typeface="Arial"/>
            </a:endParaRPr>
          </a:p>
        </p:txBody>
      </p:sp>
      <p:cxnSp>
        <p:nvCxnSpPr>
          <p:cNvPr id="551"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52" name="TextBox 6"/>
          <p:cNvSpPr/>
          <p:nvPr/>
        </p:nvSpPr>
        <p:spPr>
          <a:xfrm>
            <a:off x="713160" y="1879200"/>
            <a:ext cx="824184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Complex attributes </a:t>
            </a:r>
            <a:r>
              <a:rPr lang="en-US" sz="1400" b="0" u="none" strike="noStrike">
                <a:solidFill>
                  <a:schemeClr val="lt1"/>
                </a:solidFill>
                <a:effectLst/>
                <a:uFillTx/>
                <a:latin typeface="Arial"/>
                <a:ea typeface="Arial"/>
              </a:rPr>
              <a:t>– muti-valued and composite attributes may be nested arbitrarily: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Address_phone(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{Phone(Area_code,Phone_number)},</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Address(Street_address(Number,Street,Apartment_number),City,State,Zip)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53" name="TextBox 7"/>
          <p:cNvSpPr/>
          <p:nvPr/>
        </p:nvSpPr>
        <p:spPr>
          <a:xfrm>
            <a:off x="3724920" y="3998520"/>
            <a:ext cx="2218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 = Multi-Valued Attribute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 = Composite Attribute</a:t>
            </a:r>
            <a:endParaRPr lang="en-US" sz="1400" b="0" u="none" strike="noStrike">
              <a:solidFill>
                <a:srgbClr val="FFFFFF"/>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55" name="Straight Arrow Connector 4"/>
          <p:cNvCxnSpPr/>
          <p:nvPr/>
        </p:nvCxnSpPr>
        <p:spPr>
          <a:xfrm>
            <a:off x="7161480" y="1326240"/>
            <a:ext cx="914760" cy="914760"/>
          </a:xfrm>
          <a:prstGeom prst="straightConnector1">
            <a:avLst/>
          </a:prstGeom>
          <a:ln>
            <a:solidFill>
              <a:srgbClr val="57496D"/>
            </a:solidFill>
            <a:round/>
            <a:tailEnd type="triangle" w="med" len="med"/>
          </a:ln>
        </p:spPr>
      </p:cxnSp>
      <p:pic>
        <p:nvPicPr>
          <p:cNvPr id="556" name="Picture 3"/>
          <p:cNvPicPr/>
          <p:nvPr/>
        </p:nvPicPr>
        <p:blipFill>
          <a:blip r:embed="rId2"/>
          <a:stretch/>
        </p:blipFill>
        <p:spPr>
          <a:xfrm>
            <a:off x="570240" y="1403640"/>
            <a:ext cx="3542400" cy="2839320"/>
          </a:xfrm>
          <a:prstGeom prst="rect">
            <a:avLst/>
          </a:prstGeom>
          <a:noFill/>
          <a:ln w="0">
            <a:noFill/>
          </a:ln>
        </p:spPr>
      </p:pic>
      <p:pic>
        <p:nvPicPr>
          <p:cNvPr id="557" name="Picture 8"/>
          <p:cNvPicPr/>
          <p:nvPr/>
        </p:nvPicPr>
        <p:blipFill>
          <a:blip r:embed="rId3"/>
          <a:stretch/>
        </p:blipFill>
        <p:spPr>
          <a:xfrm>
            <a:off x="4907160" y="1403640"/>
            <a:ext cx="3542400" cy="2909520"/>
          </a:xfrm>
          <a:prstGeom prst="rect">
            <a:avLst/>
          </a:prstGeom>
          <a:noFill/>
          <a:ln w="0">
            <a:noFill/>
          </a:ln>
        </p:spPr>
      </p:pic>
      <p:sp>
        <p:nvSpPr>
          <p:cNvPr id="558" name="TextBox 10"/>
          <p:cNvSpPr/>
          <p:nvPr/>
        </p:nvSpPr>
        <p:spPr>
          <a:xfrm>
            <a:off x="892080" y="1095840"/>
            <a:ext cx="13287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Binary Degree</a:t>
            </a:r>
            <a:endParaRPr lang="en-US" sz="1400" b="0" u="none" strike="noStrike">
              <a:solidFill>
                <a:srgbClr val="FFFFFF"/>
              </a:solidFill>
              <a:effectLst/>
              <a:uFillTx/>
              <a:latin typeface="Arial"/>
            </a:endParaRPr>
          </a:p>
        </p:txBody>
      </p:sp>
      <p:sp>
        <p:nvSpPr>
          <p:cNvPr id="559" name="TextBox 11"/>
          <p:cNvSpPr/>
          <p:nvPr/>
        </p:nvSpPr>
        <p:spPr>
          <a:xfrm>
            <a:off x="5311800" y="1095840"/>
            <a:ext cx="1436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Ternary Degree</a:t>
            </a:r>
            <a:endParaRPr lang="en-US" sz="1400" b="0" u="none" strike="noStrike">
              <a:solidFill>
                <a:srgbClr val="FFFFFF"/>
              </a:solidFill>
              <a:effectLst/>
              <a:uFillTx/>
              <a:latin typeface="Arial"/>
            </a:endParaRPr>
          </a:p>
        </p:txBody>
      </p:sp>
      <p:pic>
        <p:nvPicPr>
          <p:cNvPr id="560" name="Picture 16"/>
          <p:cNvPicPr/>
          <p:nvPr/>
        </p:nvPicPr>
        <p:blipFill>
          <a:blip r:embed="rId4"/>
          <a:stretch/>
        </p:blipFill>
        <p:spPr>
          <a:xfrm>
            <a:off x="490680" y="4160880"/>
            <a:ext cx="3745800" cy="8056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62"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63" name="TextBox 10"/>
          <p:cNvSpPr/>
          <p:nvPr/>
        </p:nvSpPr>
        <p:spPr>
          <a:xfrm>
            <a:off x="3349440" y="1136520"/>
            <a:ext cx="2444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Recursive(Self) Relationship</a:t>
            </a:r>
            <a:endParaRPr lang="en-US" sz="1400" b="0" u="none" strike="noStrike">
              <a:solidFill>
                <a:srgbClr val="FFFFFF"/>
              </a:solidFill>
              <a:effectLst/>
              <a:uFillTx/>
              <a:latin typeface="Arial"/>
            </a:endParaRPr>
          </a:p>
        </p:txBody>
      </p:sp>
      <p:pic>
        <p:nvPicPr>
          <p:cNvPr id="564" name="Picture 14"/>
          <p:cNvPicPr/>
          <p:nvPr/>
        </p:nvPicPr>
        <p:blipFill>
          <a:blip r:embed="rId2"/>
          <a:stretch/>
        </p:blipFill>
        <p:spPr>
          <a:xfrm>
            <a:off x="1137600" y="1706040"/>
            <a:ext cx="4049640" cy="3078000"/>
          </a:xfrm>
          <a:prstGeom prst="rect">
            <a:avLst/>
          </a:prstGeom>
          <a:noFill/>
          <a:ln w="0">
            <a:noFill/>
          </a:ln>
        </p:spPr>
      </p:pic>
      <p:pic>
        <p:nvPicPr>
          <p:cNvPr id="565" name="Picture 5"/>
          <p:cNvPicPr/>
          <p:nvPr/>
        </p:nvPicPr>
        <p:blipFill>
          <a:blip r:embed="rId3"/>
          <a:stretch/>
        </p:blipFill>
        <p:spPr>
          <a:xfrm>
            <a:off x="5860440" y="1879200"/>
            <a:ext cx="2993040" cy="27532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Constraints on Binary Relationships</a:t>
            </a:r>
            <a:endParaRPr lang="en-US" sz="3000" b="0" u="none" strike="noStrike">
              <a:solidFill>
                <a:srgbClr val="000000"/>
              </a:solidFill>
              <a:effectLst/>
              <a:uFillTx/>
              <a:latin typeface="Arial"/>
            </a:endParaRPr>
          </a:p>
        </p:txBody>
      </p:sp>
      <p:cxnSp>
        <p:nvCxnSpPr>
          <p:cNvPr id="56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68" name="TextBox 10"/>
          <p:cNvSpPr/>
          <p:nvPr/>
        </p:nvSpPr>
        <p:spPr>
          <a:xfrm>
            <a:off x="3481560" y="907920"/>
            <a:ext cx="1955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Structural Constraints:</a:t>
            </a:r>
            <a:endParaRPr lang="en-US" sz="1400" b="0" u="none" strike="noStrike">
              <a:solidFill>
                <a:srgbClr val="FFFFFF"/>
              </a:solidFill>
              <a:effectLst/>
              <a:uFillTx/>
              <a:latin typeface="Arial"/>
            </a:endParaRPr>
          </a:p>
        </p:txBody>
      </p:sp>
      <p:sp>
        <p:nvSpPr>
          <p:cNvPr id="569" name="TextBox 2"/>
          <p:cNvSpPr/>
          <p:nvPr/>
        </p:nvSpPr>
        <p:spPr>
          <a:xfrm>
            <a:off x="1350000" y="1260000"/>
            <a:ext cx="23644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Cardinality Ratio Constraint</a:t>
            </a:r>
            <a:endParaRPr lang="en-US" sz="1400" b="0" u="none" strike="noStrike">
              <a:solidFill>
                <a:srgbClr val="FFFFFF"/>
              </a:solidFill>
              <a:effectLst/>
              <a:uFillTx/>
              <a:latin typeface="Arial"/>
            </a:endParaRPr>
          </a:p>
        </p:txBody>
      </p:sp>
      <p:sp>
        <p:nvSpPr>
          <p:cNvPr id="570" name="TextBox 3"/>
          <p:cNvSpPr/>
          <p:nvPr/>
        </p:nvSpPr>
        <p:spPr>
          <a:xfrm>
            <a:off x="4894200" y="1265400"/>
            <a:ext cx="2035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Participation Constraint</a:t>
            </a:r>
            <a:endParaRPr lang="en-US" sz="1400" b="0" u="none" strike="noStrike">
              <a:solidFill>
                <a:srgbClr val="FFFFFF"/>
              </a:solidFill>
              <a:effectLst/>
              <a:uFillTx/>
              <a:latin typeface="Arial"/>
            </a:endParaRPr>
          </a:p>
        </p:txBody>
      </p:sp>
      <p:sp>
        <p:nvSpPr>
          <p:cNvPr id="571" name="TextBox 5"/>
          <p:cNvSpPr/>
          <p:nvPr/>
        </p:nvSpPr>
        <p:spPr>
          <a:xfrm>
            <a:off x="1206360" y="1567800"/>
            <a:ext cx="26967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maximum number of relationship instances that an entity can participate in. Either: </a:t>
            </a:r>
            <a:r>
              <a:rPr lang="en-US" sz="1400" b="0" u="none" strike="noStrike">
                <a:solidFill>
                  <a:schemeClr val="accent3"/>
                </a:solidFill>
                <a:effectLst/>
                <a:uFillTx/>
                <a:latin typeface="Arial"/>
                <a:ea typeface="Arial"/>
              </a:rPr>
              <a:t>1:N, N:1, 1:1, M:N</a:t>
            </a:r>
            <a:endParaRPr lang="en-US" sz="1400" b="0" u="none" strike="noStrike">
              <a:solidFill>
                <a:srgbClr val="FFFFFF"/>
              </a:solidFill>
              <a:effectLst/>
              <a:uFillTx/>
              <a:latin typeface="Arial"/>
            </a:endParaRPr>
          </a:p>
        </p:txBody>
      </p:sp>
      <p:sp>
        <p:nvSpPr>
          <p:cNvPr id="572" name="TextBox 6"/>
          <p:cNvSpPr/>
          <p:nvPr/>
        </p:nvSpPr>
        <p:spPr>
          <a:xfrm>
            <a:off x="4680720" y="160200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minimum number of relationship instances that each entity can participate in.</a:t>
            </a:r>
            <a:endParaRPr lang="en-US" sz="1400" b="0" u="none" strike="noStrike">
              <a:solidFill>
                <a:srgbClr val="FFFFFF"/>
              </a:solidFill>
              <a:effectLst/>
              <a:uFillTx/>
              <a:latin typeface="Arial"/>
            </a:endParaRPr>
          </a:p>
        </p:txBody>
      </p:sp>
      <p:pic>
        <p:nvPicPr>
          <p:cNvPr id="573" name="Picture 8"/>
          <p:cNvPicPr/>
          <p:nvPr/>
        </p:nvPicPr>
        <p:blipFill>
          <a:blip r:embed="rId2"/>
          <a:stretch/>
        </p:blipFill>
        <p:spPr>
          <a:xfrm>
            <a:off x="627840" y="3036960"/>
            <a:ext cx="4728240" cy="1017000"/>
          </a:xfrm>
          <a:prstGeom prst="rect">
            <a:avLst/>
          </a:prstGeom>
          <a:noFill/>
          <a:ln w="0">
            <a:noFill/>
          </a:ln>
        </p:spPr>
      </p:pic>
      <p:pic>
        <p:nvPicPr>
          <p:cNvPr id="574" name="Picture 11"/>
          <p:cNvPicPr/>
          <p:nvPr/>
        </p:nvPicPr>
        <p:blipFill>
          <a:blip r:embed="rId3"/>
          <a:stretch/>
        </p:blipFill>
        <p:spPr>
          <a:xfrm>
            <a:off x="627840" y="4054680"/>
            <a:ext cx="4728240" cy="876600"/>
          </a:xfrm>
          <a:prstGeom prst="rect">
            <a:avLst/>
          </a:prstGeom>
          <a:noFill/>
          <a:ln w="0">
            <a:noFill/>
          </a:ln>
        </p:spPr>
      </p:pic>
      <p:sp>
        <p:nvSpPr>
          <p:cNvPr id="575" name="TextBox 12"/>
          <p:cNvSpPr/>
          <p:nvPr/>
        </p:nvSpPr>
        <p:spPr>
          <a:xfrm>
            <a:off x="5356440" y="3165120"/>
            <a:ext cx="333108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Total Participation </a:t>
            </a:r>
            <a:r>
              <a:rPr lang="en-US" sz="1400" b="0" u="none" strike="noStrike">
                <a:solidFill>
                  <a:schemeClr val="lt1"/>
                </a:solidFill>
                <a:effectLst/>
                <a:uFillTx/>
                <a:latin typeface="Arial"/>
                <a:ea typeface="Arial"/>
              </a:rPr>
              <a:t>– Every dept needs 1 or many employees and every employee must have 1 dept.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Partial Participation </a:t>
            </a:r>
            <a:r>
              <a:rPr lang="en-US" sz="1400" b="0" u="none" strike="noStrike">
                <a:solidFill>
                  <a:schemeClr val="lt1"/>
                </a:solidFill>
                <a:effectLst/>
                <a:uFillTx/>
                <a:latin typeface="Arial"/>
                <a:ea typeface="Arial"/>
              </a:rPr>
              <a:t>– 1 employee must manage each department. But every employee need not be a manager. </a:t>
            </a:r>
            <a:endParaRPr lang="en-US" sz="1400" b="0" u="none" strike="noStrike">
              <a:solidFill>
                <a:srgbClr val="FFFFFF"/>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Attributes of Relationship Types</a:t>
            </a:r>
            <a:endParaRPr lang="en-US" sz="3000" b="0" u="none" strike="noStrike">
              <a:solidFill>
                <a:srgbClr val="000000"/>
              </a:solidFill>
              <a:effectLst/>
              <a:uFillTx/>
              <a:latin typeface="Arial"/>
            </a:endParaRPr>
          </a:p>
        </p:txBody>
      </p:sp>
      <p:cxnSp>
        <p:nvCxnSpPr>
          <p:cNvPr id="57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78" name="TextBox 5"/>
          <p:cNvSpPr/>
          <p:nvPr/>
        </p:nvSpPr>
        <p:spPr>
          <a:xfrm>
            <a:off x="5394240" y="130068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M:N relationships, the attribute MUST be represented on the relationship. </a:t>
            </a:r>
            <a:endParaRPr lang="en-US" sz="1400" b="0" u="none" strike="noStrike">
              <a:solidFill>
                <a:srgbClr val="FFFFFF"/>
              </a:solidFill>
              <a:effectLst/>
              <a:uFillTx/>
              <a:latin typeface="Arial"/>
            </a:endParaRPr>
          </a:p>
        </p:txBody>
      </p:sp>
      <p:pic>
        <p:nvPicPr>
          <p:cNvPr id="579" name="Picture 9"/>
          <p:cNvPicPr/>
          <p:nvPr/>
        </p:nvPicPr>
        <p:blipFill>
          <a:blip r:embed="rId2"/>
          <a:stretch/>
        </p:blipFill>
        <p:spPr>
          <a:xfrm>
            <a:off x="971280" y="933840"/>
            <a:ext cx="4069080" cy="1253160"/>
          </a:xfrm>
          <a:prstGeom prst="rect">
            <a:avLst/>
          </a:prstGeom>
          <a:noFill/>
          <a:ln w="0">
            <a:noFill/>
          </a:ln>
        </p:spPr>
      </p:pic>
      <p:pic>
        <p:nvPicPr>
          <p:cNvPr id="580" name="Picture 14"/>
          <p:cNvPicPr/>
          <p:nvPr/>
        </p:nvPicPr>
        <p:blipFill>
          <a:blip r:embed="rId3"/>
          <a:stretch/>
        </p:blipFill>
        <p:spPr>
          <a:xfrm>
            <a:off x="964080" y="2297160"/>
            <a:ext cx="4069080" cy="1245240"/>
          </a:xfrm>
          <a:prstGeom prst="rect">
            <a:avLst/>
          </a:prstGeom>
          <a:noFill/>
          <a:ln w="0">
            <a:noFill/>
          </a:ln>
        </p:spPr>
      </p:pic>
      <p:sp>
        <p:nvSpPr>
          <p:cNvPr id="581" name="TextBox 15"/>
          <p:cNvSpPr/>
          <p:nvPr/>
        </p:nvSpPr>
        <p:spPr>
          <a:xfrm>
            <a:off x="5326920" y="2523240"/>
            <a:ext cx="295884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1:1 relationships, the attribute may be migrated to either of the participating entity types. (Total participation side is preferred)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 1:N relationships, the attribute may be migrated to the N side of the relationship.  </a:t>
            </a:r>
            <a:endParaRPr lang="en-US" sz="1400" b="0" u="none" strike="noStrike">
              <a:solidFill>
                <a:srgbClr val="FFFFFF"/>
              </a:solidFill>
              <a:effectLst/>
              <a:uFillTx/>
              <a:latin typeface="Arial"/>
            </a:endParaRPr>
          </a:p>
        </p:txBody>
      </p:sp>
      <p:pic>
        <p:nvPicPr>
          <p:cNvPr id="582" name="Picture 17"/>
          <p:cNvPicPr/>
          <p:nvPr/>
        </p:nvPicPr>
        <p:blipFill>
          <a:blip r:embed="rId4"/>
          <a:stretch/>
        </p:blipFill>
        <p:spPr>
          <a:xfrm>
            <a:off x="971280" y="3651120"/>
            <a:ext cx="4069080" cy="12798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Normalization</a:t>
            </a:r>
            <a:endParaRPr lang="en-US" sz="2800" b="0" u="none" strike="noStrike">
              <a:solidFill>
                <a:schemeClr val="accent3"/>
              </a:solidFill>
              <a:effectLst/>
              <a:uFillTx/>
              <a:latin typeface="Hammersmith One"/>
            </a:endParaRPr>
          </a:p>
        </p:txBody>
      </p:sp>
      <p:sp>
        <p:nvSpPr>
          <p:cNvPr id="58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04</a:t>
            </a:r>
            <a:endParaRPr lang="en-US" sz="6000" b="0" u="none" strike="noStrike">
              <a:solidFill>
                <a:schemeClr val="accent3"/>
              </a:solidFill>
              <a:effectLst/>
              <a:uFillTx/>
              <a:latin typeface="Hammersmith One"/>
            </a:endParaRPr>
          </a:p>
        </p:txBody>
      </p:sp>
      <p:grpSp>
        <p:nvGrpSpPr>
          <p:cNvPr id="585" name="Google Shape;407;p30"/>
          <p:cNvGrpSpPr/>
          <p:nvPr/>
        </p:nvGrpSpPr>
        <p:grpSpPr>
          <a:xfrm>
            <a:off x="4455720" y="1542240"/>
            <a:ext cx="4004640" cy="3067920"/>
            <a:chOff x="4455720" y="1542240"/>
            <a:chExt cx="4004640" cy="3067920"/>
          </a:xfrm>
        </p:grpSpPr>
        <p:sp>
          <p:nvSpPr>
            <p:cNvPr id="58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58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59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60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60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61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61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61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61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61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61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61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62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62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62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63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63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63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63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63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63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63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64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64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64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64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64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64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64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65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65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65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66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66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66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66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66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66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normalization &amp; 1rst Normal Form </a:t>
            </a:r>
            <a:endParaRPr lang="en-US" sz="3000" b="0" u="none" strike="noStrike">
              <a:solidFill>
                <a:srgbClr val="000000"/>
              </a:solidFill>
              <a:effectLst/>
              <a:uFillTx/>
              <a:latin typeface="Arial"/>
            </a:endParaRPr>
          </a:p>
        </p:txBody>
      </p:sp>
      <p:cxnSp>
        <p:nvCxnSpPr>
          <p:cNvPr id="67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1" name="TextBox 5"/>
          <p:cNvSpPr/>
          <p:nvPr/>
        </p:nvSpPr>
        <p:spPr>
          <a:xfrm>
            <a:off x="5344560" y="1352520"/>
            <a:ext cx="325332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domain of an attribute must include only atomic (simple, indivisible) values and that the value of any attribute in a tuple must be a single value from the domain of that attribute.</a:t>
            </a:r>
            <a:endParaRPr lang="en-US" sz="1400" b="0" u="none" strike="noStrike">
              <a:solidFill>
                <a:srgbClr val="FFFFFF"/>
              </a:solidFill>
              <a:effectLst/>
              <a:uFillTx/>
              <a:latin typeface="Arial"/>
            </a:endParaRPr>
          </a:p>
        </p:txBody>
      </p:sp>
      <p:pic>
        <p:nvPicPr>
          <p:cNvPr id="672" name="Picture 3"/>
          <p:cNvPicPr/>
          <p:nvPr/>
        </p:nvPicPr>
        <p:blipFill>
          <a:blip r:embed="rId2"/>
          <a:stretch/>
        </p:blipFill>
        <p:spPr>
          <a:xfrm>
            <a:off x="226800" y="1352520"/>
            <a:ext cx="4763160" cy="1424880"/>
          </a:xfrm>
          <a:prstGeom prst="rect">
            <a:avLst/>
          </a:prstGeom>
          <a:noFill/>
          <a:ln w="0">
            <a:noFill/>
          </a:ln>
        </p:spPr>
      </p:pic>
      <p:pic>
        <p:nvPicPr>
          <p:cNvPr id="673" name="Picture 7"/>
          <p:cNvPicPr/>
          <p:nvPr/>
        </p:nvPicPr>
        <p:blipFill>
          <a:blip r:embed="rId3"/>
          <a:stretch/>
        </p:blipFill>
        <p:spPr>
          <a:xfrm>
            <a:off x="1665720" y="3206520"/>
            <a:ext cx="6648480" cy="150804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2</a:t>
            </a:r>
            <a:r>
              <a:rPr lang="en-US" sz="3000" b="0" u="none" strike="noStrike" baseline="30000">
                <a:solidFill>
                  <a:srgbClr val="FF8B7B"/>
                </a:solidFill>
                <a:effectLst/>
                <a:uFillTx/>
                <a:latin typeface="Hammersmith One"/>
                <a:ea typeface="Hammersmith One"/>
              </a:rPr>
              <a:t>nd</a:t>
            </a:r>
            <a:r>
              <a:rPr lang="en-US" sz="3000" b="0" u="none" strike="noStrike">
                <a:solidFill>
                  <a:srgbClr val="FF8B7B"/>
                </a:solidFill>
                <a:effectLst/>
                <a:uFillTx/>
                <a:latin typeface="Hammersmith One"/>
                <a:ea typeface="Hammersmith One"/>
              </a:rPr>
              <a:t> Normal Form</a:t>
            </a:r>
            <a:endParaRPr lang="en-US" sz="3000" b="0" u="none" strike="noStrike">
              <a:solidFill>
                <a:srgbClr val="000000"/>
              </a:solidFill>
              <a:effectLst/>
              <a:uFillTx/>
              <a:latin typeface="Arial"/>
            </a:endParaRPr>
          </a:p>
        </p:txBody>
      </p:sp>
      <p:cxnSp>
        <p:nvCxnSpPr>
          <p:cNvPr id="675"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6" name="TextBox 5"/>
          <p:cNvSpPr/>
          <p:nvPr/>
        </p:nvSpPr>
        <p:spPr>
          <a:xfrm>
            <a:off x="6550560" y="1329840"/>
            <a:ext cx="216720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fully dependent on the primary key. </a:t>
            </a:r>
            <a:endParaRPr lang="en-US" sz="1400" b="0" u="none" strike="noStrike">
              <a:solidFill>
                <a:srgbClr val="FFFFFF"/>
              </a:solidFill>
              <a:effectLst/>
              <a:uFillTx/>
              <a:latin typeface="Arial"/>
            </a:endParaRPr>
          </a:p>
        </p:txBody>
      </p:sp>
      <p:pic>
        <p:nvPicPr>
          <p:cNvPr id="677" name="Picture 7"/>
          <p:cNvPicPr/>
          <p:nvPr/>
        </p:nvPicPr>
        <p:blipFill>
          <a:blip r:embed="rId2"/>
          <a:stretch/>
        </p:blipFill>
        <p:spPr>
          <a:xfrm>
            <a:off x="1517040" y="2873520"/>
            <a:ext cx="6109920" cy="2023200"/>
          </a:xfrm>
          <a:prstGeom prst="rect">
            <a:avLst/>
          </a:prstGeom>
          <a:noFill/>
          <a:ln w="0">
            <a:noFill/>
          </a:ln>
        </p:spPr>
      </p:pic>
      <p:graphicFrame>
        <p:nvGraphicFramePr>
          <p:cNvPr id="678" name="Table 8"/>
          <p:cNvGraphicFramePr/>
          <p:nvPr/>
        </p:nvGraphicFramePr>
        <p:xfrm>
          <a:off x="262440" y="979200"/>
          <a:ext cx="6095520" cy="1483200"/>
        </p:xfrm>
        <a:graphic>
          <a:graphicData uri="http://schemas.openxmlformats.org/drawingml/2006/table">
            <a:tbl>
              <a:tblPr/>
              <a:tblGrid>
                <a:gridCol w="1523880">
                  <a:extLst>
                    <a:ext uri="{9D8B030D-6E8A-4147-A177-3AD203B41FA5}">
                      <a16:colId xmlns:a16="http://schemas.microsoft.com/office/drawing/2014/main" val="20000"/>
                    </a:ext>
                  </a:extLst>
                </a:gridCol>
                <a:gridCol w="1523880">
                  <a:extLst>
                    <a:ext uri="{9D8B030D-6E8A-4147-A177-3AD203B41FA5}">
                      <a16:colId xmlns:a16="http://schemas.microsoft.com/office/drawing/2014/main" val="20001"/>
                    </a:ext>
                  </a:extLst>
                </a:gridCol>
                <a:gridCol w="1523880">
                  <a:extLst>
                    <a:ext uri="{9D8B030D-6E8A-4147-A177-3AD203B41FA5}">
                      <a16:colId xmlns:a16="http://schemas.microsoft.com/office/drawing/2014/main" val="20002"/>
                    </a:ext>
                  </a:extLst>
                </a:gridCol>
                <a:gridCol w="1523880">
                  <a:extLst>
                    <a:ext uri="{9D8B030D-6E8A-4147-A177-3AD203B41FA5}">
                      <a16:colId xmlns:a16="http://schemas.microsoft.com/office/drawing/2014/main" val="20003"/>
                    </a:ext>
                  </a:extLst>
                </a:gridCol>
              </a:tblGrid>
              <a:tr h="370800">
                <a:tc>
                  <a:txBody>
                    <a:bodyPr/>
                    <a:lstStyle/>
                    <a:p>
                      <a:pPr>
                        <a:lnSpc>
                          <a:spcPct val="100000"/>
                        </a:lnSpc>
                      </a:pPr>
                      <a:r>
                        <a:rPr lang="en-US" sz="1400" b="1" u="none" strike="noStrike">
                          <a:solidFill>
                            <a:schemeClr val="lt1"/>
                          </a:solidFill>
                          <a:effectLst/>
                          <a:uFillTx/>
                          <a:latin typeface="Arial"/>
                          <a:ea typeface="Arial"/>
                        </a:rPr>
                        <a:t>Employee_Id</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Name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Phone_Number</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Department</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extLst>
                  <a:ext uri="{0D108BD9-81ED-4DB2-BD59-A6C34878D82A}">
                    <a16:rowId xmlns:a16="http://schemas.microsoft.com/office/drawing/2014/main" val="10000"/>
                  </a:ext>
                </a:extLst>
              </a:tr>
              <a:tr h="370800">
                <a:tc>
                  <a:txBody>
                    <a:bodyPr/>
                    <a:lstStyle/>
                    <a:p>
                      <a:pPr>
                        <a:lnSpc>
                          <a:spcPct val="100000"/>
                        </a:lnSpc>
                      </a:pPr>
                      <a:r>
                        <a:rPr lang="en-US" sz="1400" b="0" u="none" strike="noStrike">
                          <a:solidFill>
                            <a:schemeClr val="dk1"/>
                          </a:solidFill>
                          <a:effectLst/>
                          <a:uFillTx/>
                          <a:latin typeface="Arial"/>
                          <a:ea typeface="Arial"/>
                        </a:rPr>
                        <a:t>1</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John Smith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extLst>
                  <a:ext uri="{0D108BD9-81ED-4DB2-BD59-A6C34878D82A}">
                    <a16:rowId xmlns:a16="http://schemas.microsoft.com/office/drawing/2014/main" val="10001"/>
                  </a:ext>
                </a:extLst>
              </a:tr>
              <a:tr h="370800">
                <a:tc>
                  <a:txBody>
                    <a:bodyPr/>
                    <a:lstStyle/>
                    <a:p>
                      <a:pPr>
                        <a:lnSpc>
                          <a:spcPct val="100000"/>
                        </a:lnSpc>
                      </a:pPr>
                      <a:r>
                        <a:rPr lang="en-US" sz="1400" b="0" u="none" strike="noStrike">
                          <a:solidFill>
                            <a:schemeClr val="dk1"/>
                          </a:solidFill>
                          <a:effectLst/>
                          <a:uFillTx/>
                          <a:latin typeface="Arial"/>
                          <a:ea typeface="Arial"/>
                        </a:rPr>
                        <a:t>2</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Jane Doe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extLst>
                  <a:ext uri="{0D108BD9-81ED-4DB2-BD59-A6C34878D82A}">
                    <a16:rowId xmlns:a16="http://schemas.microsoft.com/office/drawing/2014/main" val="10002"/>
                  </a:ext>
                </a:extLst>
              </a:tr>
              <a:tr h="370800">
                <a:tc>
                  <a:txBody>
                    <a:bodyPr/>
                    <a:lstStyle/>
                    <a:p>
                      <a:pPr>
                        <a:lnSpc>
                          <a:spcPct val="100000"/>
                        </a:lnSpc>
                      </a:pPr>
                      <a:r>
                        <a:rPr lang="en-US" sz="1400" b="0" u="none" strike="noStrike">
                          <a:solidFill>
                            <a:schemeClr val="dk1"/>
                          </a:solidFill>
                          <a:effectLst/>
                          <a:uFillTx/>
                          <a:latin typeface="Arial"/>
                          <a:ea typeface="Arial"/>
                        </a:rPr>
                        <a:t>3</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Hal Emmerich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777-777-7777</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3rd Normal Form</a:t>
            </a:r>
            <a:endParaRPr lang="en-US" sz="3000" b="0" u="none" strike="noStrike">
              <a:solidFill>
                <a:srgbClr val="000000"/>
              </a:solidFill>
              <a:effectLst/>
              <a:uFillTx/>
              <a:latin typeface="Arial"/>
            </a:endParaRPr>
          </a:p>
        </p:txBody>
      </p:sp>
      <p:cxnSp>
        <p:nvCxnSpPr>
          <p:cNvPr id="68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1" name="TextBox 5"/>
          <p:cNvSpPr/>
          <p:nvPr/>
        </p:nvSpPr>
        <p:spPr>
          <a:xfrm>
            <a:off x="6550560" y="1329840"/>
            <a:ext cx="21672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not transitively dependent on the primary key. </a:t>
            </a:r>
            <a:endParaRPr lang="en-US" sz="1400" b="0" u="none" strike="noStrike">
              <a:solidFill>
                <a:srgbClr val="FFFFFF"/>
              </a:solidFill>
              <a:effectLst/>
              <a:uFillTx/>
              <a:latin typeface="Arial"/>
            </a:endParaRPr>
          </a:p>
        </p:txBody>
      </p:sp>
      <p:pic>
        <p:nvPicPr>
          <p:cNvPr id="682" name="Picture 3"/>
          <p:cNvPicPr/>
          <p:nvPr/>
        </p:nvPicPr>
        <p:blipFill>
          <a:blip r:embed="rId2"/>
          <a:stretch/>
        </p:blipFill>
        <p:spPr>
          <a:xfrm>
            <a:off x="713160" y="1214280"/>
            <a:ext cx="5331240" cy="1628640"/>
          </a:xfrm>
          <a:prstGeom prst="rect">
            <a:avLst/>
          </a:prstGeom>
          <a:noFill/>
          <a:ln w="0">
            <a:noFill/>
          </a:ln>
        </p:spPr>
      </p:pic>
      <p:pic>
        <p:nvPicPr>
          <p:cNvPr id="683" name="Picture 10"/>
          <p:cNvPicPr/>
          <p:nvPr/>
        </p:nvPicPr>
        <p:blipFill>
          <a:blip r:embed="rId3"/>
          <a:stretch/>
        </p:blipFill>
        <p:spPr>
          <a:xfrm>
            <a:off x="225720" y="3191760"/>
            <a:ext cx="4345920" cy="1429920"/>
          </a:xfrm>
          <a:prstGeom prst="rect">
            <a:avLst/>
          </a:prstGeom>
          <a:noFill/>
          <a:ln w="0">
            <a:noFill/>
          </a:ln>
        </p:spPr>
      </p:pic>
      <p:pic>
        <p:nvPicPr>
          <p:cNvPr id="684" name="Picture 12"/>
          <p:cNvPicPr/>
          <p:nvPr/>
        </p:nvPicPr>
        <p:blipFill>
          <a:blip r:embed="rId4"/>
          <a:stretch/>
        </p:blipFill>
        <p:spPr>
          <a:xfrm>
            <a:off x="4859640" y="3191760"/>
            <a:ext cx="4058280" cy="1436040"/>
          </a:xfrm>
          <a:prstGeom prst="rect">
            <a:avLst/>
          </a:prstGeom>
          <a:noFill/>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13160" y="140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8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7" name="TextBox 5"/>
          <p:cNvSpPr/>
          <p:nvPr/>
        </p:nvSpPr>
        <p:spPr>
          <a:xfrm>
            <a:off x="1123560" y="837360"/>
            <a:ext cx="345780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1: Map Regular Entity Types – create a relation and include all simple attributes of the entity. Choose a Primary Key.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Step 2: Map Weak Entity Types – create a relation and include all simple attributes, also include the foreign key that corresponds to the primary key of the owner entity type. </a:t>
            </a:r>
            <a:endParaRPr lang="en-US" sz="1400" b="0" u="none" strike="noStrike">
              <a:solidFill>
                <a:srgbClr val="FFFFFF"/>
              </a:solidFill>
              <a:effectLst/>
              <a:uFillTx/>
              <a:latin typeface="Arial"/>
            </a:endParaRPr>
          </a:p>
        </p:txBody>
      </p:sp>
      <p:pic>
        <p:nvPicPr>
          <p:cNvPr id="688" name="Picture 10"/>
          <p:cNvPicPr/>
          <p:nvPr/>
        </p:nvPicPr>
        <p:blipFill>
          <a:blip r:embed="rId2"/>
          <a:stretch/>
        </p:blipFill>
        <p:spPr>
          <a:xfrm>
            <a:off x="2842920" y="3394440"/>
            <a:ext cx="3192120" cy="1608840"/>
          </a:xfrm>
          <a:prstGeom prst="rect">
            <a:avLst/>
          </a:prstGeom>
          <a:noFill/>
          <a:ln w="0">
            <a:noFill/>
          </a:ln>
        </p:spPr>
      </p:pic>
      <p:pic>
        <p:nvPicPr>
          <p:cNvPr id="689" name="Picture 12"/>
          <p:cNvPicPr/>
          <p:nvPr/>
        </p:nvPicPr>
        <p:blipFill>
          <a:blip r:embed="rId3"/>
          <a:stretch/>
        </p:blipFill>
        <p:spPr>
          <a:xfrm>
            <a:off x="5331600" y="771120"/>
            <a:ext cx="2946960" cy="257076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3800" b="0" u="none" strike="noStrike">
                <a:solidFill>
                  <a:schemeClr val="lt1"/>
                </a:solidFill>
                <a:effectLst/>
                <a:uFillTx/>
                <a:latin typeface="Hammersmith One"/>
                <a:ea typeface="Hammersmith One"/>
              </a:rPr>
              <a:t>What is a Database?</a:t>
            </a:r>
            <a:endParaRPr lang="en-US" sz="3800" b="0" u="none" strike="noStrike">
              <a:solidFill>
                <a:schemeClr val="accent3"/>
              </a:solidFill>
              <a:effectLst/>
              <a:uFillTx/>
              <a:latin typeface="Hammersmith One"/>
            </a:endParaRPr>
          </a:p>
        </p:txBody>
      </p:sp>
      <p:sp>
        <p:nvSpPr>
          <p:cNvPr id="21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01</a:t>
            </a:r>
            <a:endParaRPr lang="en-US" sz="6000" b="0" u="none" strike="noStrike">
              <a:solidFill>
                <a:schemeClr val="accent3"/>
              </a:solidFill>
              <a:effectLst/>
              <a:uFillTx/>
              <a:latin typeface="Hammersmith One"/>
            </a:endParaRPr>
          </a:p>
        </p:txBody>
      </p:sp>
      <p:grpSp>
        <p:nvGrpSpPr>
          <p:cNvPr id="215" name="Google Shape;407;p30"/>
          <p:cNvGrpSpPr/>
          <p:nvPr/>
        </p:nvGrpSpPr>
        <p:grpSpPr>
          <a:xfrm>
            <a:off x="4455720" y="1542240"/>
            <a:ext cx="4004640" cy="3067920"/>
            <a:chOff x="4455720" y="1542240"/>
            <a:chExt cx="4004640" cy="3067920"/>
          </a:xfrm>
        </p:grpSpPr>
        <p:sp>
          <p:nvSpPr>
            <p:cNvPr id="21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21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22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23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23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24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24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24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24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24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24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24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25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25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25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26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26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26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26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26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26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26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27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27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27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27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27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27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27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28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28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28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29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29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29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29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29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29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9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92" name="TextBox 5"/>
          <p:cNvSpPr/>
          <p:nvPr/>
        </p:nvSpPr>
        <p:spPr>
          <a:xfrm>
            <a:off x="2548440" y="899280"/>
            <a:ext cx="40658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3: Map 1:1 Relationship Types – In general, use the Foreign key approach and use merged relation and cross-reference approaches as required.</a:t>
            </a:r>
            <a:endParaRPr lang="en-US" sz="1400" b="0" u="none" strike="noStrike">
              <a:solidFill>
                <a:srgbClr val="FFFFFF"/>
              </a:solidFill>
              <a:effectLst/>
              <a:uFillTx/>
              <a:latin typeface="Arial"/>
            </a:endParaRPr>
          </a:p>
        </p:txBody>
      </p:sp>
      <p:sp>
        <p:nvSpPr>
          <p:cNvPr id="693" name="TextBox 2"/>
          <p:cNvSpPr/>
          <p:nvPr/>
        </p:nvSpPr>
        <p:spPr>
          <a:xfrm>
            <a:off x="204120" y="20286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entities S and T, choose a primary key from S and include it as a foreign key in T. It is better to choose an entity type with total participation. Include all simple attributes of the relationship as attributes of S. </a:t>
            </a:r>
            <a:endParaRPr lang="en-US" sz="1400" b="0" u="none" strike="noStrike">
              <a:solidFill>
                <a:srgbClr val="FFFFFF"/>
              </a:solidFill>
              <a:effectLst/>
              <a:uFillTx/>
              <a:latin typeface="Arial"/>
            </a:endParaRPr>
          </a:p>
        </p:txBody>
      </p:sp>
      <p:pic>
        <p:nvPicPr>
          <p:cNvPr id="694" name="Picture 7"/>
          <p:cNvPicPr/>
          <p:nvPr/>
        </p:nvPicPr>
        <p:blipFill>
          <a:blip r:embed="rId2"/>
          <a:stretch/>
        </p:blipFill>
        <p:spPr>
          <a:xfrm>
            <a:off x="450000" y="3413520"/>
            <a:ext cx="2820240" cy="719280"/>
          </a:xfrm>
          <a:prstGeom prst="rect">
            <a:avLst/>
          </a:prstGeom>
          <a:noFill/>
          <a:ln w="0">
            <a:noFill/>
          </a:ln>
        </p:spPr>
      </p:pic>
      <p:pic>
        <p:nvPicPr>
          <p:cNvPr id="695" name="Picture 10"/>
          <p:cNvPicPr/>
          <p:nvPr/>
        </p:nvPicPr>
        <p:blipFill>
          <a:blip r:embed="rId3"/>
          <a:stretch/>
        </p:blipFill>
        <p:spPr>
          <a:xfrm>
            <a:off x="190080" y="4505400"/>
            <a:ext cx="4010400" cy="637920"/>
          </a:xfrm>
          <a:prstGeom prst="rect">
            <a:avLst/>
          </a:prstGeom>
          <a:noFill/>
          <a:ln w="0">
            <a:noFill/>
          </a:ln>
        </p:spPr>
      </p:pic>
      <p:pic>
        <p:nvPicPr>
          <p:cNvPr id="696" name="Picture 12"/>
          <p:cNvPicPr/>
          <p:nvPr/>
        </p:nvPicPr>
        <p:blipFill>
          <a:blip r:embed="rId4"/>
          <a:stretch/>
        </p:blipFill>
        <p:spPr>
          <a:xfrm>
            <a:off x="69120" y="4200120"/>
            <a:ext cx="4502520" cy="370440"/>
          </a:xfrm>
          <a:prstGeom prst="rect">
            <a:avLst/>
          </a:prstGeom>
          <a:noFill/>
          <a:ln w="0">
            <a:noFill/>
          </a:ln>
        </p:spPr>
      </p:pic>
      <p:sp>
        <p:nvSpPr>
          <p:cNvPr id="697" name="TextBox 13"/>
          <p:cNvSpPr/>
          <p:nvPr/>
        </p:nvSpPr>
        <p:spPr>
          <a:xfrm>
            <a:off x="5024880" y="209484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Merged Relation Approach </a:t>
            </a:r>
            <a:r>
              <a:rPr lang="en-US" sz="1400" b="0" u="none" strike="noStrike">
                <a:solidFill>
                  <a:schemeClr val="lt1"/>
                </a:solidFill>
                <a:effectLst/>
                <a:uFillTx/>
                <a:latin typeface="Arial"/>
                <a:ea typeface="Arial"/>
              </a:rPr>
              <a:t>– Merges the two entity types and the relation into a single relation. Possible when both participations are total. </a:t>
            </a:r>
            <a:endParaRPr lang="en-US" sz="1400" b="0" u="none" strike="noStrike">
              <a:solidFill>
                <a:srgbClr val="FFFFFF"/>
              </a:solidFill>
              <a:effectLst/>
              <a:uFillTx/>
              <a:latin typeface="Arial"/>
            </a:endParaRPr>
          </a:p>
        </p:txBody>
      </p:sp>
      <p:sp>
        <p:nvSpPr>
          <p:cNvPr id="698" name="TextBox 14"/>
          <p:cNvSpPr/>
          <p:nvPr/>
        </p:nvSpPr>
        <p:spPr>
          <a:xfrm>
            <a:off x="5024880" y="324612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Set up a third relation R for the purpose of cross-referencing the primary keys of two tables. Required for M:N relationships. </a:t>
            </a:r>
            <a:endParaRPr lang="en-US" sz="1400" b="0" u="none" strike="noStrike">
              <a:solidFill>
                <a:srgbClr val="FFFFFF"/>
              </a:solidFill>
              <a:effectLst/>
              <a:uFillTx/>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1" name="TextBox 5"/>
          <p:cNvSpPr/>
          <p:nvPr/>
        </p:nvSpPr>
        <p:spPr>
          <a:xfrm>
            <a:off x="2548440" y="899280"/>
            <a:ext cx="406584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4: Map 1:N Relationship Types – Use foreign key approach or relationship relation approach.  </a:t>
            </a:r>
            <a:endParaRPr lang="en-US" sz="1400" b="0" u="none" strike="noStrike">
              <a:solidFill>
                <a:srgbClr val="FFFFFF"/>
              </a:solidFill>
              <a:effectLst/>
              <a:uFillTx/>
              <a:latin typeface="Arial"/>
            </a:endParaRPr>
          </a:p>
        </p:txBody>
      </p:sp>
      <p:sp>
        <p:nvSpPr>
          <p:cNvPr id="702" name="TextBox 2"/>
          <p:cNvSpPr/>
          <p:nvPr/>
        </p:nvSpPr>
        <p:spPr>
          <a:xfrm>
            <a:off x="239040" y="16380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each regular binary 1:N relationship type R, identify the side S that represents the N-side of the relationship. Include a foreign key in S the primary key of T, that represents the other entity type. </a:t>
            </a:r>
            <a:endParaRPr lang="en-US" sz="1400" b="0" u="none" strike="noStrike">
              <a:solidFill>
                <a:srgbClr val="FFFFFF"/>
              </a:solidFill>
              <a:effectLst/>
              <a:uFillTx/>
              <a:latin typeface="Arial"/>
            </a:endParaRPr>
          </a:p>
        </p:txBody>
      </p:sp>
      <p:sp>
        <p:nvSpPr>
          <p:cNvPr id="703" name="TextBox 14"/>
          <p:cNvSpPr/>
          <p:nvPr/>
        </p:nvSpPr>
        <p:spPr>
          <a:xfrm>
            <a:off x="204120" y="3068640"/>
            <a:ext cx="334080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Create a separate relation R whose attributes are the primary keys of entities T and S, which will also be foreign keys to S and T. The primary key of R is the same as the primary key of S. This options can be used if few tuples in S participate in the relationship to avoid excessive NULL values in the foreign key. </a:t>
            </a:r>
            <a:endParaRPr lang="en-US" sz="1400" b="0" u="none" strike="noStrike">
              <a:solidFill>
                <a:srgbClr val="FFFFFF"/>
              </a:solidFill>
              <a:effectLst/>
              <a:uFillTx/>
              <a:latin typeface="Arial"/>
            </a:endParaRPr>
          </a:p>
        </p:txBody>
      </p:sp>
      <p:pic>
        <p:nvPicPr>
          <p:cNvPr id="704" name="Picture 6"/>
          <p:cNvPicPr/>
          <p:nvPr/>
        </p:nvPicPr>
        <p:blipFill>
          <a:blip r:embed="rId2"/>
          <a:stretch/>
        </p:blipFill>
        <p:spPr>
          <a:xfrm>
            <a:off x="4037400" y="1882800"/>
            <a:ext cx="3858480" cy="1032840"/>
          </a:xfrm>
          <a:prstGeom prst="rect">
            <a:avLst/>
          </a:prstGeom>
          <a:noFill/>
          <a:ln w="0">
            <a:noFill/>
          </a:ln>
        </p:spPr>
      </p:pic>
      <p:pic>
        <p:nvPicPr>
          <p:cNvPr id="705" name="Picture 17"/>
          <p:cNvPicPr/>
          <p:nvPr/>
        </p:nvPicPr>
        <p:blipFill>
          <a:blip r:embed="rId3"/>
          <a:stretch/>
        </p:blipFill>
        <p:spPr>
          <a:xfrm>
            <a:off x="3896640" y="2947320"/>
            <a:ext cx="4617000" cy="1207080"/>
          </a:xfrm>
          <a:prstGeom prst="rect">
            <a:avLst/>
          </a:prstGeom>
          <a:noFill/>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8" name="TextBox 5"/>
          <p:cNvSpPr/>
          <p:nvPr/>
        </p:nvSpPr>
        <p:spPr>
          <a:xfrm>
            <a:off x="2199240" y="925920"/>
            <a:ext cx="47451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5: Map M:N Relationship Types – Traditional relational models don’t allow for multivalued attributes, the only option for M:N relationships is the cross-reference approach. Cascade delete should be enabled on the foreign keys.  </a:t>
            </a:r>
            <a:endParaRPr lang="en-US" sz="1400" b="0" u="none" strike="noStrike">
              <a:solidFill>
                <a:srgbClr val="FFFFFF"/>
              </a:solidFill>
              <a:effectLst/>
              <a:uFillTx/>
              <a:latin typeface="Arial"/>
            </a:endParaRPr>
          </a:p>
        </p:txBody>
      </p:sp>
      <p:pic>
        <p:nvPicPr>
          <p:cNvPr id="709" name="Picture 7"/>
          <p:cNvPicPr/>
          <p:nvPr/>
        </p:nvPicPr>
        <p:blipFill>
          <a:blip r:embed="rId2"/>
          <a:stretch/>
        </p:blipFill>
        <p:spPr>
          <a:xfrm>
            <a:off x="517680" y="2095560"/>
            <a:ext cx="3723120" cy="2388960"/>
          </a:xfrm>
          <a:prstGeom prst="rect">
            <a:avLst/>
          </a:prstGeom>
          <a:noFill/>
          <a:ln w="0">
            <a:noFill/>
          </a:ln>
        </p:spPr>
      </p:pic>
      <p:pic>
        <p:nvPicPr>
          <p:cNvPr id="710" name="Picture 9"/>
          <p:cNvPicPr/>
          <p:nvPr/>
        </p:nvPicPr>
        <p:blipFill>
          <a:blip r:embed="rId3"/>
          <a:stretch/>
        </p:blipFill>
        <p:spPr>
          <a:xfrm>
            <a:off x="4805640" y="2095560"/>
            <a:ext cx="4064040" cy="2388960"/>
          </a:xfrm>
          <a:prstGeom prst="rect">
            <a:avLst/>
          </a:prstGeom>
          <a:noFill/>
          <a:ln w="0">
            <a:noFill/>
          </a:ln>
        </p:spPr>
      </p:pic>
      <p:sp>
        <p:nvSpPr>
          <p:cNvPr id="711" name="TextBox 10"/>
          <p:cNvSpPr/>
          <p:nvPr/>
        </p:nvSpPr>
        <p:spPr>
          <a:xfrm>
            <a:off x="4823280" y="4613400"/>
            <a:ext cx="3582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Essn + Pno = Primary Key of WORKS_ON</a:t>
            </a:r>
            <a:endParaRPr lang="en-US" sz="1400" b="0" u="none" strike="noStrike">
              <a:solidFill>
                <a:srgbClr val="FFFFFF"/>
              </a:solidFill>
              <a:effectLst/>
              <a:uFillTx/>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1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14" name="TextBox 5"/>
          <p:cNvSpPr/>
          <p:nvPr/>
        </p:nvSpPr>
        <p:spPr>
          <a:xfrm>
            <a:off x="3155760" y="950760"/>
            <a:ext cx="47451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6: Map multivalued attributes.</a:t>
            </a:r>
            <a:endParaRPr lang="en-US" sz="1400" b="0" u="none" strike="noStrike">
              <a:solidFill>
                <a:srgbClr val="FFFFFF"/>
              </a:solidFill>
              <a:effectLst/>
              <a:uFillTx/>
              <a:latin typeface="Arial"/>
            </a:endParaRPr>
          </a:p>
        </p:txBody>
      </p:sp>
      <p:pic>
        <p:nvPicPr>
          <p:cNvPr id="715" name="Picture 3"/>
          <p:cNvPicPr/>
          <p:nvPr/>
        </p:nvPicPr>
        <p:blipFill>
          <a:blip r:embed="rId2"/>
          <a:stretch/>
        </p:blipFill>
        <p:spPr>
          <a:xfrm>
            <a:off x="790560" y="2763000"/>
            <a:ext cx="3048120" cy="1885680"/>
          </a:xfrm>
          <a:prstGeom prst="rect">
            <a:avLst/>
          </a:prstGeom>
          <a:noFill/>
          <a:ln w="0">
            <a:noFill/>
          </a:ln>
        </p:spPr>
      </p:pic>
      <p:pic>
        <p:nvPicPr>
          <p:cNvPr id="716" name="Picture 8"/>
          <p:cNvPicPr/>
          <p:nvPr/>
        </p:nvPicPr>
        <p:blipFill>
          <a:blip r:embed="rId3"/>
          <a:stretch/>
        </p:blipFill>
        <p:spPr>
          <a:xfrm>
            <a:off x="4116600" y="2799000"/>
            <a:ext cx="4581720" cy="1819080"/>
          </a:xfrm>
          <a:prstGeom prst="rect">
            <a:avLst/>
          </a:prstGeom>
          <a:noFill/>
          <a:ln w="0">
            <a:noFill/>
          </a:ln>
        </p:spPr>
      </p:pic>
      <p:sp>
        <p:nvSpPr>
          <p:cNvPr id="717" name="TextBox 12"/>
          <p:cNvSpPr/>
          <p:nvPr/>
        </p:nvSpPr>
        <p:spPr>
          <a:xfrm>
            <a:off x="1479960" y="1318320"/>
            <a:ext cx="63018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For each multivalued attribute A, create a new relation R. This relation R will include an attribute corresponding to A, plus the primary key attribute K—as a foreign key in R—of the relation that represents the entity type or relationship type that has A as a multivalued attribute. The primary key of R is the combination of A and K. If the multivalued attribute is composite, we include its simple components.</a:t>
            </a:r>
            <a:endParaRPr lang="en-US" sz="1400" b="0" u="none" strike="noStrike">
              <a:solidFill>
                <a:srgbClr val="FFFFFF"/>
              </a:solidFill>
              <a:effectLst/>
              <a:uFillTx/>
              <a:latin typeface="Arial"/>
            </a:endParaRPr>
          </a:p>
        </p:txBody>
      </p:sp>
      <p:sp>
        <p:nvSpPr>
          <p:cNvPr id="718" name="TextBox 13"/>
          <p:cNvSpPr/>
          <p:nvPr/>
        </p:nvSpPr>
        <p:spPr>
          <a:xfrm>
            <a:off x="3950280" y="4701600"/>
            <a:ext cx="4914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Dnumber + Dlocation = Primary Key of DEPT_LOCATIONS</a:t>
            </a:r>
            <a:endParaRPr lang="en-US" sz="1400" b="0" u="none" strike="noStrike">
              <a:solidFill>
                <a:srgbClr val="FFFFFF"/>
              </a:solidFill>
              <a:effectLst/>
              <a:uFillTx/>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We don’t always want normalization</a:t>
            </a:r>
            <a:endParaRPr lang="en-US" sz="3000" b="0" u="none" strike="noStrike">
              <a:solidFill>
                <a:srgbClr val="000000"/>
              </a:solidFill>
              <a:effectLst/>
              <a:uFillTx/>
              <a:latin typeface="Arial"/>
            </a:endParaRPr>
          </a:p>
        </p:txBody>
      </p:sp>
      <p:sp>
        <p:nvSpPr>
          <p:cNvPr id="720" name="TextBox 2"/>
          <p:cNvSpPr/>
          <p:nvPr/>
        </p:nvSpPr>
        <p:spPr>
          <a:xfrm>
            <a:off x="713160" y="1332360"/>
            <a:ext cx="796032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OLTP = Online Transaction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very normalized</a:t>
            </a:r>
            <a:br>
              <a:rPr sz="1400"/>
            </a:br>
            <a:r>
              <a:rPr lang="en-US" sz="1400" b="0" u="none" strike="noStrike">
                <a:solidFill>
                  <a:schemeClr val="lt1"/>
                </a:solidFill>
                <a:effectLst/>
                <a:uFillTx/>
                <a:latin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OLAP = Online Analytical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fewer, wider tables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denormalized</a:t>
            </a:r>
            <a:endParaRPr lang="en-US" sz="1400" b="0" u="none" strike="noStrike">
              <a:solidFill>
                <a:srgbClr val="FFFFFF"/>
              </a:solidFill>
              <a:effectLst/>
              <a:uFillTx/>
              <a:latin typeface="Arial"/>
            </a:endParaRPr>
          </a:p>
        </p:txBody>
      </p:sp>
      <p:sp>
        <p:nvSpPr>
          <p:cNvPr id="721" name="TextBox 4"/>
          <p:cNvSpPr/>
          <p:nvPr/>
        </p:nvSpPr>
        <p:spPr>
          <a:xfrm>
            <a:off x="1666800" y="2932920"/>
            <a:ext cx="582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order_id | order_date | user_country | product_category | revenue</a:t>
            </a:r>
            <a:endParaRPr lang="en-US" sz="1400" b="0" u="none" strike="noStrike">
              <a:solidFill>
                <a:srgbClr val="FFFFFF"/>
              </a:solidFill>
              <a:effectLst/>
              <a:uFillTx/>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3" name="TextBox 2"/>
          <p:cNvSpPr/>
          <p:nvPr/>
        </p:nvSpPr>
        <p:spPr>
          <a:xfrm>
            <a:off x="713160" y="932040"/>
            <a:ext cx="790776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Star Schema = one big fact table in the center, small dimension tables around it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4" name="TextBox 3"/>
          <p:cNvSpPr/>
          <p:nvPr/>
        </p:nvSpPr>
        <p:spPr>
          <a:xfrm>
            <a:off x="417960" y="1481040"/>
            <a:ext cx="29649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Fact Table = numbers you analyze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fact_orders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order_id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user_id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product_id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date_id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revenue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quantity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5" name="TextBox 5"/>
          <p:cNvSpPr/>
          <p:nvPr/>
        </p:nvSpPr>
        <p:spPr>
          <a:xfrm>
            <a:off x="95400" y="36882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Dimension tables:</a:t>
            </a:r>
            <a:br>
              <a:rPr sz="1400"/>
            </a:br>
            <a:r>
              <a:rPr lang="en-US" sz="1400" b="0" u="none" strike="noStrike">
                <a:solidFill>
                  <a:schemeClr val="lt1"/>
                </a:solidFill>
                <a:effectLst/>
                <a:uFillTx/>
                <a:latin typeface="Arial"/>
                <a:ea typeface="Arial"/>
              </a:rPr>
              <a:t>dim_users(user_id, country, age)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dim_products(product_id, category, brand)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dim_time(date_id, day, month, year)</a:t>
            </a:r>
            <a:endParaRPr lang="en-US" sz="1400" b="0" u="none" strike="noStrike">
              <a:solidFill>
                <a:srgbClr val="FFFFFF"/>
              </a:solidFill>
              <a:effectLst/>
              <a:uFillTx/>
              <a:latin typeface="Arial"/>
            </a:endParaRPr>
          </a:p>
        </p:txBody>
      </p:sp>
      <p:pic>
        <p:nvPicPr>
          <p:cNvPr id="726" name="Picture 7"/>
          <p:cNvPicPr/>
          <p:nvPr/>
        </p:nvPicPr>
        <p:blipFill>
          <a:blip r:embed="rId2"/>
          <a:stretch/>
        </p:blipFill>
        <p:spPr>
          <a:xfrm>
            <a:off x="3995640" y="1510560"/>
            <a:ext cx="4453920" cy="3273120"/>
          </a:xfrm>
          <a:prstGeom prst="rect">
            <a:avLst/>
          </a:prstGeom>
          <a:noFill/>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8" name="TextBox 2"/>
          <p:cNvSpPr/>
          <p:nvPr/>
        </p:nvSpPr>
        <p:spPr>
          <a:xfrm>
            <a:off x="1157400" y="1232280"/>
            <a:ext cx="71373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Wide Fact Tables – ‘flatten everything into one big table’ (takes more storage space)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order_id | order_date | user_id | user_country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product_id | product_category | price | quantity | revenue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pic>
        <p:nvPicPr>
          <p:cNvPr id="730" name="Picture 3"/>
          <p:cNvPicPr/>
          <p:nvPr/>
        </p:nvPicPr>
        <p:blipFill>
          <a:blip r:embed="rId2"/>
          <a:stretch/>
        </p:blipFill>
        <p:spPr>
          <a:xfrm>
            <a:off x="1603800" y="932040"/>
            <a:ext cx="5955120" cy="3935160"/>
          </a:xfrm>
          <a:prstGeom prst="rect">
            <a:avLst/>
          </a:prstGeom>
          <a:noFill/>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Chinook DB</a:t>
            </a:r>
            <a:endParaRPr lang="en-US" sz="3000" b="0" u="none" strike="noStrike">
              <a:solidFill>
                <a:srgbClr val="000000"/>
              </a:solidFill>
              <a:effectLst/>
              <a:uFillTx/>
              <a:latin typeface="Arial"/>
            </a:endParaRPr>
          </a:p>
        </p:txBody>
      </p:sp>
      <p:cxnSp>
        <p:nvCxnSpPr>
          <p:cNvPr id="732"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33" name="TextBox 5"/>
          <p:cNvSpPr/>
          <p:nvPr/>
        </p:nvSpPr>
        <p:spPr>
          <a:xfrm>
            <a:off x="2785320" y="4700880"/>
            <a:ext cx="4571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https://github.com/lerocha/chinook-database</a:t>
            </a:r>
            <a:endParaRPr lang="en-US" sz="1400" b="0" u="none" strike="noStrike">
              <a:solidFill>
                <a:srgbClr val="FFFFFF"/>
              </a:solidFill>
              <a:effectLst/>
              <a:uFillTx/>
              <a:latin typeface="Arial"/>
            </a:endParaRPr>
          </a:p>
        </p:txBody>
      </p:sp>
      <p:pic>
        <p:nvPicPr>
          <p:cNvPr id="734" name="Picture 7"/>
          <p:cNvPicPr/>
          <p:nvPr/>
        </p:nvPicPr>
        <p:blipFill>
          <a:blip r:embed="rId2"/>
          <a:stretch/>
        </p:blipFill>
        <p:spPr>
          <a:xfrm>
            <a:off x="2033640" y="940680"/>
            <a:ext cx="5095800" cy="3421440"/>
          </a:xfrm>
          <a:prstGeom prst="rect">
            <a:avLst/>
          </a:prstGeom>
          <a:noFill/>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POSTGRESQL</a:t>
            </a:r>
            <a:endParaRPr lang="en-US" sz="3000" b="0" u="none" strike="noStrike">
              <a:solidFill>
                <a:srgbClr val="000000"/>
              </a:solidFill>
              <a:effectLst/>
              <a:uFillTx/>
              <a:latin typeface="Arial"/>
            </a:endParaRPr>
          </a:p>
        </p:txBody>
      </p:sp>
      <p:pic>
        <p:nvPicPr>
          <p:cNvPr id="736" name="Picture 3"/>
          <p:cNvPicPr/>
          <p:nvPr/>
        </p:nvPicPr>
        <p:blipFill>
          <a:blip r:embed="rId2"/>
          <a:stretch/>
        </p:blipFill>
        <p:spPr>
          <a:xfrm>
            <a:off x="1881000" y="1482840"/>
            <a:ext cx="5401080" cy="523440"/>
          </a:xfrm>
          <a:prstGeom prst="rect">
            <a:avLst/>
          </a:prstGeom>
          <a:noFill/>
          <a:ln w="0">
            <a:noFill/>
          </a:ln>
        </p:spPr>
      </p:pic>
      <p:pic>
        <p:nvPicPr>
          <p:cNvPr id="737" name="Picture 9"/>
          <p:cNvPicPr/>
          <p:nvPr/>
        </p:nvPicPr>
        <p:blipFill>
          <a:blip r:embed="rId3"/>
          <a:stretch/>
        </p:blipFill>
        <p:spPr>
          <a:xfrm>
            <a:off x="1899720" y="2637720"/>
            <a:ext cx="5343840" cy="590400"/>
          </a:xfrm>
          <a:prstGeom prst="rect">
            <a:avLst/>
          </a:prstGeom>
          <a:noFill/>
          <a:ln w="0">
            <a:noFill/>
          </a:ln>
        </p:spPr>
      </p:pic>
      <p:pic>
        <p:nvPicPr>
          <p:cNvPr id="738" name="Picture 11"/>
          <p:cNvPicPr/>
          <p:nvPr/>
        </p:nvPicPr>
        <p:blipFill>
          <a:blip r:embed="rId4"/>
          <a:stretch/>
        </p:blipFill>
        <p:spPr>
          <a:xfrm>
            <a:off x="2742840" y="3387960"/>
            <a:ext cx="3676680" cy="123480"/>
          </a:xfrm>
          <a:prstGeom prst="rect">
            <a:avLst/>
          </a:prstGeom>
          <a:noFill/>
          <a:ln w="0">
            <a:noFill/>
          </a:ln>
        </p:spPr>
      </p:pic>
      <p:pic>
        <p:nvPicPr>
          <p:cNvPr id="739" name="Picture 13"/>
          <p:cNvPicPr/>
          <p:nvPr/>
        </p:nvPicPr>
        <p:blipFill>
          <a:blip r:embed="rId5"/>
          <a:stretch/>
        </p:blipFill>
        <p:spPr>
          <a:xfrm>
            <a:off x="3119400" y="2210400"/>
            <a:ext cx="2905200" cy="29484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Types of Databases</a:t>
            </a:r>
            <a:endParaRPr lang="en-US" sz="3000" b="0" u="none" strike="noStrike">
              <a:solidFill>
                <a:srgbClr val="000000"/>
              </a:solidFill>
              <a:effectLst/>
              <a:uFillTx/>
              <a:latin typeface="Arial"/>
            </a:endParaRPr>
          </a:p>
        </p:txBody>
      </p:sp>
      <p:sp>
        <p:nvSpPr>
          <p:cNvPr id="300" name="TextBox 3"/>
          <p:cNvSpPr/>
          <p:nvPr/>
        </p:nvSpPr>
        <p:spPr>
          <a:xfrm>
            <a:off x="1400400" y="1368000"/>
            <a:ext cx="63428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Relational Databases </a:t>
            </a:r>
            <a:r>
              <a:rPr lang="en-US" sz="1400" b="0" u="none" strike="noStrike">
                <a:solidFill>
                  <a:schemeClr val="lt1"/>
                </a:solidFill>
                <a:effectLst/>
                <a:uFillTx/>
                <a:latin typeface="Arial"/>
                <a:ea typeface="Arial"/>
              </a:rPr>
              <a:t>: Organized data in tables, with row and columns. Usually some flavor of SQL may be used to query and manipulate the database (e.g. MySQL, PostgresSQL, Oracle)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NoSQL Databases </a:t>
            </a:r>
            <a:r>
              <a:rPr lang="en-US" sz="1400" b="0" u="none" strike="noStrike">
                <a:solidFill>
                  <a:schemeClr val="lt1"/>
                </a:solidFill>
                <a:effectLst/>
                <a:uFillTx/>
                <a:latin typeface="Arial"/>
                <a:ea typeface="Arial"/>
              </a:rPr>
              <a:t>: Designed for handling unstructured, semi-structured, or rapidly changing data. (e.g. MongoDB, Cassandra, Redis)</a:t>
            </a:r>
            <a:endParaRPr lang="en-US" sz="1400" b="0" u="none" strike="noStrike">
              <a:solidFill>
                <a:srgbClr val="FFFFFF"/>
              </a:solidFill>
              <a:effectLst/>
              <a:uFillTx/>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dirty="0">
                <a:solidFill>
                  <a:srgbClr val="FF8B7B"/>
                </a:solidFill>
                <a:effectLst/>
                <a:uFillTx/>
                <a:latin typeface="Hammersmith One"/>
                <a:ea typeface="Hammersmith One"/>
              </a:rPr>
              <a:t>POSTGRESQL UUID Support &amp; Creating Tables</a:t>
            </a:r>
            <a:endParaRPr lang="en-US" sz="3000" b="0" u="none" strike="noStrike" dirty="0">
              <a:solidFill>
                <a:srgbClr val="000000"/>
              </a:solidFill>
              <a:effectLst/>
              <a:uFillTx/>
              <a:latin typeface="Arial"/>
            </a:endParaRPr>
          </a:p>
        </p:txBody>
      </p:sp>
      <p:sp>
        <p:nvSpPr>
          <p:cNvPr id="741" name="TextBox 3"/>
          <p:cNvSpPr/>
          <p:nvPr/>
        </p:nvSpPr>
        <p:spPr>
          <a:xfrm>
            <a:off x="1501560" y="1604730"/>
            <a:ext cx="64760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EXTENSION IF NOT EXISTS "</a:t>
            </a:r>
            <a:r>
              <a:rPr lang="en-US" sz="1400" b="0" u="none" strike="noStrike" dirty="0" err="1">
                <a:solidFill>
                  <a:schemeClr val="lt1"/>
                </a:solidFill>
                <a:effectLst/>
                <a:uFillTx/>
                <a:latin typeface="Arial"/>
                <a:ea typeface="Arial"/>
              </a:rPr>
              <a:t>pgcrypto</a:t>
            </a:r>
            <a:r>
              <a:rPr lang="en-US" sz="1400" b="0" u="none" strike="noStrike" dirty="0">
                <a:solidFill>
                  <a:schemeClr val="lt1"/>
                </a:solidFill>
                <a:effectLst/>
                <a:uFillTx/>
                <a:latin typeface="Arial"/>
                <a:ea typeface="Arial"/>
              </a:rPr>
              <a:t>"; </a:t>
            </a:r>
            <a:endParaRPr lang="en-US" sz="1400" b="0" u="none" strike="noStrike" dirty="0">
              <a:solidFill>
                <a:srgbClr val="FFFFFF"/>
              </a:solidFill>
              <a:effectLst/>
              <a:uFillTx/>
              <a:latin typeface="Arial"/>
            </a:endParaRPr>
          </a:p>
        </p:txBody>
      </p:sp>
      <p:sp>
        <p:nvSpPr>
          <p:cNvPr id="742" name="TextBox 5"/>
          <p:cNvSpPr/>
          <p:nvPr/>
        </p:nvSpPr>
        <p:spPr>
          <a:xfrm>
            <a:off x="1487160" y="1912170"/>
            <a:ext cx="6364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TABLE customers (</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customer_id</a:t>
            </a:r>
            <a:r>
              <a:rPr lang="en-US" sz="1400" b="0" u="none" strike="noStrike" dirty="0">
                <a:solidFill>
                  <a:schemeClr val="lt1"/>
                </a:solidFill>
                <a:effectLst/>
                <a:uFillTx/>
                <a:latin typeface="Arial"/>
                <a:ea typeface="Arial"/>
              </a:rPr>
              <a:t> UUID PRIMARY KEY DEFAULT </a:t>
            </a:r>
            <a:r>
              <a:rPr lang="en-US" sz="1400" b="0" u="none" strike="noStrike" dirty="0" err="1">
                <a:solidFill>
                  <a:schemeClr val="lt1"/>
                </a:solidFill>
                <a:effectLst/>
                <a:uFillTx/>
                <a:latin typeface="Arial"/>
                <a:ea typeface="Arial"/>
              </a:rPr>
              <a:t>gen_random_uuid</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name TEXT NOT NULL</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43" name="TextBox 7"/>
          <p:cNvSpPr/>
          <p:nvPr/>
        </p:nvSpPr>
        <p:spPr>
          <a:xfrm>
            <a:off x="1398960" y="3231330"/>
            <a:ext cx="6364800"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EXTENSION IF NOT EXISTS "</a:t>
            </a:r>
            <a:r>
              <a:rPr lang="en-US" sz="1400" b="0" u="none" strike="noStrike" dirty="0" err="1">
                <a:solidFill>
                  <a:schemeClr val="lt1"/>
                </a:solidFill>
                <a:effectLst/>
                <a:uFillTx/>
                <a:latin typeface="Arial"/>
                <a:ea typeface="Arial"/>
              </a:rPr>
              <a:t>uuid-ossp</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CREATE TABLE customers (</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customer_id</a:t>
            </a:r>
            <a:r>
              <a:rPr lang="en-US" sz="1400" b="0" u="none" strike="noStrike" dirty="0">
                <a:solidFill>
                  <a:schemeClr val="lt1"/>
                </a:solidFill>
                <a:effectLst/>
                <a:uFillTx/>
                <a:latin typeface="Arial"/>
                <a:ea typeface="Arial"/>
              </a:rPr>
              <a:t> UUID PRIMARY KEY DEFAULT uuid_generate_v4(),</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name TEXT NOT NULL</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44" name="TextBox 8"/>
          <p:cNvSpPr/>
          <p:nvPr/>
        </p:nvSpPr>
        <p:spPr>
          <a:xfrm>
            <a:off x="6122520" y="1220400"/>
            <a:ext cx="267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 </a:t>
            </a:r>
            <a:endParaRPr lang="en-US" sz="1400" b="0" u="none" strike="noStrike">
              <a:solidFill>
                <a:srgbClr val="FFFFFF"/>
              </a:solidFill>
              <a:effectLst/>
              <a:uFillTx/>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20A51F-018D-9CAF-6F74-6880B3D844F6}"/>
              </a:ext>
            </a:extLst>
          </p:cNvPr>
          <p:cNvSpPr>
            <a:spLocks noGrp="1"/>
          </p:cNvSpPr>
          <p:nvPr>
            <p:ph type="body"/>
          </p:nvPr>
        </p:nvSpPr>
        <p:spPr>
          <a:xfrm>
            <a:off x="777960" y="1046880"/>
            <a:ext cx="7736400" cy="3251520"/>
          </a:xfrm>
        </p:spPr>
        <p:txBody>
          <a:bodyPr>
            <a:normAutofit fontScale="92500" lnSpcReduction="20000"/>
          </a:bodyPr>
          <a:lstStyle/>
          <a:p>
            <a:pPr marL="0" indent="0">
              <a:buNone/>
            </a:pPr>
            <a:r>
              <a:rPr lang="en-US" sz="2000" dirty="0">
                <a:solidFill>
                  <a:schemeClr val="bg1"/>
                </a:solidFill>
              </a:rPr>
              <a:t>-- This is a single line comment</a:t>
            </a:r>
          </a:p>
          <a:p>
            <a:pPr marL="0" indent="0">
              <a:buNone/>
            </a:pPr>
            <a:r>
              <a:rPr lang="en-US" sz="2000" dirty="0">
                <a:solidFill>
                  <a:schemeClr val="bg1"/>
                </a:solidFill>
              </a:rPr>
              <a:t>/*    This is a multiline comment. */</a:t>
            </a:r>
          </a:p>
          <a:p>
            <a:pPr marL="0" indent="0">
              <a:buNone/>
            </a:pPr>
            <a:endParaRPr lang="en-US" sz="2000" dirty="0">
              <a:solidFill>
                <a:schemeClr val="bg1"/>
              </a:solidFill>
            </a:endParaRPr>
          </a:p>
          <a:p>
            <a:pPr marL="0" indent="0">
              <a:buNone/>
            </a:pPr>
            <a:r>
              <a:rPr lang="en-US" sz="2000" dirty="0">
                <a:solidFill>
                  <a:schemeClr val="bg1"/>
                </a:solidFill>
              </a:rPr>
              <a:t>Schemas act as ‘folders’ within our DB, used to organize tables or set levels of access on a per schema basis. </a:t>
            </a:r>
          </a:p>
          <a:p>
            <a:pPr marL="0" indent="0">
              <a:buNone/>
            </a:pPr>
            <a:endParaRPr lang="en-US" sz="2000" dirty="0">
              <a:solidFill>
                <a:schemeClr val="bg1"/>
              </a:solidFill>
            </a:endParaRPr>
          </a:p>
          <a:p>
            <a:pPr marL="0" indent="0">
              <a:buNone/>
            </a:pPr>
            <a:r>
              <a:rPr lang="en-US" sz="2000" dirty="0">
                <a:solidFill>
                  <a:schemeClr val="bg1"/>
                </a:solidFill>
              </a:rPr>
              <a:t>SET search path is the ordered list of schemas </a:t>
            </a:r>
            <a:r>
              <a:rPr lang="en-US" sz="2000" dirty="0" err="1">
                <a:solidFill>
                  <a:schemeClr val="bg1"/>
                </a:solidFill>
              </a:rPr>
              <a:t>psql</a:t>
            </a:r>
            <a:r>
              <a:rPr lang="en-US" sz="2000" dirty="0">
                <a:solidFill>
                  <a:schemeClr val="bg1"/>
                </a:solidFill>
              </a:rPr>
              <a:t> searches when you refer to an object without qualifying it. </a:t>
            </a:r>
          </a:p>
          <a:p>
            <a:pPr marL="0" indent="0">
              <a:buNone/>
            </a:pPr>
            <a:endParaRPr lang="en-US" sz="2000" dirty="0">
              <a:solidFill>
                <a:schemeClr val="bg1"/>
              </a:solidFill>
            </a:endParaRPr>
          </a:p>
          <a:p>
            <a:pPr marL="0" indent="0">
              <a:buNone/>
            </a:pPr>
            <a:r>
              <a:rPr lang="en-US" sz="2000" dirty="0">
                <a:solidFill>
                  <a:schemeClr val="bg1"/>
                </a:solidFill>
              </a:rPr>
              <a:t>I.e. SELECT * FROM Users; &lt;- which user? From what schema?</a:t>
            </a:r>
          </a:p>
          <a:p>
            <a:pPr marL="0" indent="0">
              <a:buNone/>
            </a:pPr>
            <a:r>
              <a:rPr lang="en-US" sz="2000" dirty="0">
                <a:solidFill>
                  <a:schemeClr val="bg1"/>
                </a:solidFill>
              </a:rPr>
              <a:t>SELECT * FROM </a:t>
            </a:r>
            <a:r>
              <a:rPr lang="en-US" sz="2000" dirty="0" err="1">
                <a:solidFill>
                  <a:schemeClr val="bg1"/>
                </a:solidFill>
              </a:rPr>
              <a:t>my_schema.users</a:t>
            </a:r>
            <a:r>
              <a:rPr lang="en-US" sz="2000" dirty="0">
                <a:solidFill>
                  <a:schemeClr val="bg1"/>
                </a:solidFill>
              </a:rPr>
              <a:t>; &lt;- You can be explicit.</a:t>
            </a: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r>
              <a:rPr lang="en-US" sz="2000" dirty="0">
                <a:solidFill>
                  <a:schemeClr val="bg1"/>
                </a:solidFill>
              </a:rPr>
              <a:t>CREATE SCHEMA </a:t>
            </a:r>
            <a:r>
              <a:rPr lang="en-US" sz="2000" dirty="0" err="1">
                <a:solidFill>
                  <a:schemeClr val="bg1"/>
                </a:solidFill>
              </a:rPr>
              <a:t>my_schema</a:t>
            </a:r>
            <a:r>
              <a:rPr lang="en-US" sz="2000" dirty="0">
                <a:solidFill>
                  <a:schemeClr val="bg1"/>
                </a:solidFill>
              </a:rPr>
              <a:t>;</a:t>
            </a:r>
          </a:p>
          <a:p>
            <a:pPr marL="0" indent="0">
              <a:buNone/>
            </a:pPr>
            <a:r>
              <a:rPr lang="en-US" sz="2000" dirty="0">
                <a:solidFill>
                  <a:schemeClr val="bg1"/>
                </a:solidFill>
              </a:rPr>
              <a:t>SET </a:t>
            </a:r>
            <a:r>
              <a:rPr lang="en-US" sz="2000" dirty="0" err="1">
                <a:solidFill>
                  <a:schemeClr val="bg1"/>
                </a:solidFill>
              </a:rPr>
              <a:t>search_path</a:t>
            </a:r>
            <a:r>
              <a:rPr lang="en-US" sz="2000" dirty="0">
                <a:solidFill>
                  <a:schemeClr val="bg1"/>
                </a:solidFill>
              </a:rPr>
              <a:t> TO </a:t>
            </a:r>
            <a:r>
              <a:rPr lang="en-US" sz="2000" dirty="0" err="1">
                <a:solidFill>
                  <a:schemeClr val="bg1"/>
                </a:solidFill>
              </a:rPr>
              <a:t>my_schema</a:t>
            </a:r>
            <a:r>
              <a:rPr lang="en-US" sz="2000" dirty="0">
                <a:solidFill>
                  <a:schemeClr val="bg1"/>
                </a:solidFill>
              </a:rPr>
              <a:t>, public;</a:t>
            </a:r>
          </a:p>
        </p:txBody>
      </p:sp>
      <p:sp>
        <p:nvSpPr>
          <p:cNvPr id="4" name="PlaceHolder 1">
            <a:extLst>
              <a:ext uri="{FF2B5EF4-FFF2-40B4-BE49-F238E27FC236}">
                <a16:creationId xmlns:a16="http://schemas.microsoft.com/office/drawing/2014/main" id="{5F230B43-612D-1C44-BA62-66AE5EFB798C}"/>
              </a:ext>
            </a:extLst>
          </p:cNvPr>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dirty="0">
                <a:solidFill>
                  <a:schemeClr val="accent3"/>
                </a:solidFill>
                <a:effectLst/>
                <a:uFillTx/>
                <a:latin typeface="Arial"/>
              </a:rPr>
              <a:t>Comments, Schemas</a:t>
            </a:r>
          </a:p>
        </p:txBody>
      </p:sp>
    </p:spTree>
    <p:extLst>
      <p:ext uri="{BB962C8B-B14F-4D97-AF65-F5344CB8AC3E}">
        <p14:creationId xmlns:p14="http://schemas.microsoft.com/office/powerpoint/2010/main" val="391526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90B3-6E0C-1498-83A5-67CD8C4F6739}"/>
              </a:ext>
            </a:extLst>
          </p:cNvPr>
          <p:cNvSpPr>
            <a:spLocks noGrp="1"/>
          </p:cNvSpPr>
          <p:nvPr>
            <p:ph type="title"/>
          </p:nvPr>
        </p:nvSpPr>
        <p:spPr/>
        <p:txBody>
          <a:bodyPr/>
          <a:lstStyle/>
          <a:p>
            <a:pPr algn="ctr"/>
            <a:r>
              <a:rPr lang="en-US" dirty="0">
                <a:solidFill>
                  <a:schemeClr val="accent3"/>
                </a:solidFill>
              </a:rPr>
              <a:t>Datatypes</a:t>
            </a:r>
          </a:p>
        </p:txBody>
      </p:sp>
      <p:sp>
        <p:nvSpPr>
          <p:cNvPr id="3" name="Text Placeholder 2">
            <a:extLst>
              <a:ext uri="{FF2B5EF4-FFF2-40B4-BE49-F238E27FC236}">
                <a16:creationId xmlns:a16="http://schemas.microsoft.com/office/drawing/2014/main" id="{340BCC52-3964-FDF8-4C0D-4D0E616FA625}"/>
              </a:ext>
            </a:extLst>
          </p:cNvPr>
          <p:cNvSpPr>
            <a:spLocks noGrp="1"/>
          </p:cNvSpPr>
          <p:nvPr>
            <p:ph type="body"/>
          </p:nvPr>
        </p:nvSpPr>
        <p:spPr>
          <a:xfrm>
            <a:off x="268152" y="1108117"/>
            <a:ext cx="4313208" cy="2982960"/>
          </a:xfrm>
        </p:spPr>
        <p:txBody>
          <a:bodyPr>
            <a:normAutofit lnSpcReduction="10000"/>
          </a:bodyPr>
          <a:lstStyle/>
          <a:p>
            <a:pPr marL="0" indent="0">
              <a:lnSpc>
                <a:spcPct val="110000"/>
              </a:lnSpc>
              <a:buNone/>
            </a:pPr>
            <a:r>
              <a:rPr lang="en-US" sz="1100" dirty="0">
                <a:solidFill>
                  <a:schemeClr val="bg1"/>
                </a:solidFill>
              </a:rPr>
              <a:t>SMALLINT – 2 bytes</a:t>
            </a:r>
          </a:p>
          <a:p>
            <a:pPr marL="0" indent="0">
              <a:lnSpc>
                <a:spcPct val="110000"/>
              </a:lnSpc>
              <a:buNone/>
            </a:pPr>
            <a:r>
              <a:rPr lang="en-US" sz="1100" dirty="0">
                <a:solidFill>
                  <a:schemeClr val="accent3"/>
                </a:solidFill>
              </a:rPr>
              <a:t>INTEGER / INT </a:t>
            </a:r>
            <a:r>
              <a:rPr lang="en-US" sz="1100" dirty="0">
                <a:solidFill>
                  <a:schemeClr val="bg1"/>
                </a:solidFill>
              </a:rPr>
              <a:t>– 4 bytes; good for money (in cents), or IDs</a:t>
            </a:r>
          </a:p>
          <a:p>
            <a:pPr marL="0" indent="0">
              <a:lnSpc>
                <a:spcPct val="110000"/>
              </a:lnSpc>
              <a:buNone/>
            </a:pPr>
            <a:r>
              <a:rPr lang="en-US" sz="1100" dirty="0">
                <a:solidFill>
                  <a:schemeClr val="bg1"/>
                </a:solidFill>
              </a:rPr>
              <a:t>BIGINT – 8 bytes</a:t>
            </a:r>
          </a:p>
          <a:p>
            <a:pPr marL="0" indent="0">
              <a:lnSpc>
                <a:spcPct val="110000"/>
              </a:lnSpc>
              <a:buNone/>
            </a:pPr>
            <a:r>
              <a:rPr lang="en-US" sz="1100" dirty="0">
                <a:solidFill>
                  <a:schemeClr val="accent3"/>
                </a:solidFill>
              </a:rPr>
              <a:t>NUMERIC(p, s) </a:t>
            </a:r>
            <a:r>
              <a:rPr lang="en-US" sz="1100" dirty="0">
                <a:solidFill>
                  <a:schemeClr val="bg1"/>
                </a:solidFill>
              </a:rPr>
              <a:t>/ DECIMAL – good for money</a:t>
            </a:r>
          </a:p>
          <a:p>
            <a:pPr marL="0" indent="0">
              <a:lnSpc>
                <a:spcPct val="110000"/>
              </a:lnSpc>
              <a:buNone/>
            </a:pPr>
            <a:r>
              <a:rPr lang="en-US" sz="1100" dirty="0">
                <a:solidFill>
                  <a:schemeClr val="bg1"/>
                </a:solidFill>
              </a:rPr>
              <a:t>REAL – 4 bytes; do NOT use for money</a:t>
            </a:r>
          </a:p>
          <a:p>
            <a:pPr marL="0" indent="0">
              <a:lnSpc>
                <a:spcPct val="110000"/>
              </a:lnSpc>
              <a:buNone/>
            </a:pPr>
            <a:r>
              <a:rPr lang="en-US" sz="1100" dirty="0">
                <a:solidFill>
                  <a:schemeClr val="bg1"/>
                </a:solidFill>
              </a:rPr>
              <a:t>DOUBLE PRECISION – 8 bytes; do NOT use for money</a:t>
            </a:r>
          </a:p>
          <a:p>
            <a:pPr marL="0" indent="0">
              <a:lnSpc>
                <a:spcPct val="110000"/>
              </a:lnSpc>
              <a:buNone/>
            </a:pPr>
            <a:r>
              <a:rPr lang="en-US" sz="1100" dirty="0">
                <a:solidFill>
                  <a:schemeClr val="bg1"/>
                </a:solidFill>
              </a:rPr>
              <a:t>TEXT – variable length strings; </a:t>
            </a:r>
            <a:r>
              <a:rPr lang="en-US" sz="1100" dirty="0" err="1">
                <a:solidFill>
                  <a:schemeClr val="bg1"/>
                </a:solidFill>
              </a:rPr>
              <a:t>postgres</a:t>
            </a:r>
            <a:r>
              <a:rPr lang="en-US" sz="1100" dirty="0">
                <a:solidFill>
                  <a:schemeClr val="bg1"/>
                </a:solidFill>
              </a:rPr>
              <a:t> secret sauce</a:t>
            </a:r>
          </a:p>
          <a:p>
            <a:pPr marL="0" indent="0">
              <a:lnSpc>
                <a:spcPct val="110000"/>
              </a:lnSpc>
              <a:buNone/>
            </a:pPr>
            <a:r>
              <a:rPr lang="en-US" sz="1100" dirty="0">
                <a:solidFill>
                  <a:schemeClr val="bg1"/>
                </a:solidFill>
              </a:rPr>
              <a:t>VARCHAR(255) – fixed length strings</a:t>
            </a:r>
          </a:p>
          <a:p>
            <a:pPr marL="0" indent="0">
              <a:lnSpc>
                <a:spcPct val="110000"/>
              </a:lnSpc>
              <a:buNone/>
            </a:pPr>
            <a:r>
              <a:rPr lang="en-US" sz="1100" dirty="0">
                <a:solidFill>
                  <a:schemeClr val="bg1"/>
                </a:solidFill>
              </a:rPr>
              <a:t>CHAR(n) – fixed-length, space-padded, legacy</a:t>
            </a:r>
          </a:p>
        </p:txBody>
      </p:sp>
      <p:sp>
        <p:nvSpPr>
          <p:cNvPr id="5" name="TextBox 4">
            <a:extLst>
              <a:ext uri="{FF2B5EF4-FFF2-40B4-BE49-F238E27FC236}">
                <a16:creationId xmlns:a16="http://schemas.microsoft.com/office/drawing/2014/main" id="{852C400D-70CC-B680-DC85-3E2307B92F96}"/>
              </a:ext>
            </a:extLst>
          </p:cNvPr>
          <p:cNvSpPr txBox="1"/>
          <p:nvPr/>
        </p:nvSpPr>
        <p:spPr>
          <a:xfrm>
            <a:off x="4581360" y="1052423"/>
            <a:ext cx="4226943" cy="3093154"/>
          </a:xfrm>
          <a:prstGeom prst="rect">
            <a:avLst/>
          </a:prstGeom>
          <a:noFill/>
        </p:spPr>
        <p:txBody>
          <a:bodyPr wrap="square" rtlCol="0">
            <a:spAutoFit/>
          </a:bodyPr>
          <a:lstStyle/>
          <a:p>
            <a:r>
              <a:rPr lang="en-US" sz="1300" dirty="0"/>
              <a:t>BOOLEAN – True, False, t/f, yes/no, 1/0</a:t>
            </a:r>
          </a:p>
          <a:p>
            <a:r>
              <a:rPr lang="en-US" sz="1300" dirty="0"/>
              <a:t>DATE – calendar date</a:t>
            </a:r>
          </a:p>
          <a:p>
            <a:r>
              <a:rPr lang="en-US" sz="1300" dirty="0"/>
              <a:t>TIME – time of day</a:t>
            </a:r>
          </a:p>
          <a:p>
            <a:r>
              <a:rPr lang="en-US" sz="1300" dirty="0"/>
              <a:t>TIMESTAMP – date + time</a:t>
            </a:r>
          </a:p>
          <a:p>
            <a:r>
              <a:rPr lang="en-US" sz="1300" dirty="0">
                <a:solidFill>
                  <a:schemeClr val="accent3"/>
                </a:solidFill>
              </a:rPr>
              <a:t>TIMESTAMPZ</a:t>
            </a:r>
            <a:r>
              <a:rPr lang="en-US" sz="1300" dirty="0"/>
              <a:t> – date + time + </a:t>
            </a:r>
            <a:r>
              <a:rPr lang="en-US" sz="1300" dirty="0" err="1"/>
              <a:t>timezone</a:t>
            </a:r>
            <a:r>
              <a:rPr lang="en-US" sz="1300" dirty="0"/>
              <a:t> (UTC)</a:t>
            </a:r>
          </a:p>
          <a:p>
            <a:r>
              <a:rPr lang="en-US" sz="1300" dirty="0"/>
              <a:t>NULL – is NOT false; it’s unknown</a:t>
            </a:r>
          </a:p>
          <a:p>
            <a:pPr marL="285750" indent="-285750">
              <a:buFontTx/>
              <a:buChar char="-"/>
            </a:pPr>
            <a:r>
              <a:rPr lang="en-US" sz="1300" dirty="0"/>
              <a:t>WHERE col = NULL </a:t>
            </a:r>
            <a:r>
              <a:rPr lang="en-US" sz="1300" dirty="0">
                <a:sym typeface="Wingdings" panose="05000000000000000000" pitchFamily="2" charset="2"/>
              </a:rPr>
              <a:t> incorrect</a:t>
            </a:r>
          </a:p>
          <a:p>
            <a:pPr marL="285750" indent="-285750">
              <a:buFontTx/>
              <a:buChar char="-"/>
            </a:pPr>
            <a:r>
              <a:rPr lang="en-US" sz="1300" dirty="0">
                <a:sym typeface="Wingdings" panose="05000000000000000000" pitchFamily="2" charset="2"/>
              </a:rPr>
              <a:t>WHERE col IS NULL  correct</a:t>
            </a:r>
          </a:p>
          <a:p>
            <a:r>
              <a:rPr lang="en-US" sz="1300" dirty="0">
                <a:solidFill>
                  <a:schemeClr val="accent3"/>
                </a:solidFill>
                <a:sym typeface="Wingdings" panose="05000000000000000000" pitchFamily="2" charset="2"/>
              </a:rPr>
              <a:t>UUID</a:t>
            </a:r>
            <a:r>
              <a:rPr lang="en-US" sz="1300" dirty="0">
                <a:sym typeface="Wingdings" panose="05000000000000000000" pitchFamily="2" charset="2"/>
              </a:rPr>
              <a:t> – modern IDs</a:t>
            </a:r>
          </a:p>
          <a:p>
            <a:r>
              <a:rPr lang="en-US" sz="1300" dirty="0">
                <a:sym typeface="Wingdings" panose="05000000000000000000" pitchFamily="2" charset="2"/>
              </a:rPr>
              <a:t>JSON – raw </a:t>
            </a:r>
            <a:r>
              <a:rPr lang="en-US" sz="1300" dirty="0" err="1">
                <a:sym typeface="Wingdings" panose="05000000000000000000" pitchFamily="2" charset="2"/>
              </a:rPr>
              <a:t>json</a:t>
            </a:r>
            <a:r>
              <a:rPr lang="en-US" sz="1300" dirty="0">
                <a:sym typeface="Wingdings" panose="05000000000000000000" pitchFamily="2" charset="2"/>
              </a:rPr>
              <a:t> text</a:t>
            </a:r>
          </a:p>
          <a:p>
            <a:r>
              <a:rPr lang="en-US" sz="1300" dirty="0">
                <a:solidFill>
                  <a:schemeClr val="accent3"/>
                </a:solidFill>
                <a:sym typeface="Wingdings" panose="05000000000000000000" pitchFamily="2" charset="2"/>
              </a:rPr>
              <a:t>JSONB</a:t>
            </a:r>
            <a:r>
              <a:rPr lang="en-US" sz="1300" dirty="0">
                <a:sym typeface="Wingdings" panose="05000000000000000000" pitchFamily="2" charset="2"/>
              </a:rPr>
              <a:t> – binary </a:t>
            </a:r>
            <a:r>
              <a:rPr lang="en-US" sz="1300" dirty="0" err="1">
                <a:sym typeface="Wingdings" panose="05000000000000000000" pitchFamily="2" charset="2"/>
              </a:rPr>
              <a:t>json</a:t>
            </a:r>
            <a:r>
              <a:rPr lang="en-US" sz="1300" dirty="0">
                <a:sym typeface="Wingdings" panose="05000000000000000000" pitchFamily="2" charset="2"/>
              </a:rPr>
              <a:t>, very fast access speeds</a:t>
            </a:r>
          </a:p>
          <a:p>
            <a:r>
              <a:rPr lang="en-US" sz="1300" dirty="0">
                <a:sym typeface="Wingdings" panose="05000000000000000000" pitchFamily="2" charset="2"/>
              </a:rPr>
              <a:t>ARRAY</a:t>
            </a:r>
          </a:p>
          <a:p>
            <a:pPr marL="285750" indent="-285750">
              <a:buFontTx/>
              <a:buChar char="-"/>
            </a:pPr>
            <a:r>
              <a:rPr lang="en-US" sz="1300" dirty="0">
                <a:sym typeface="Wingdings" panose="05000000000000000000" pitchFamily="2" charset="2"/>
              </a:rPr>
              <a:t>TEXT[]</a:t>
            </a:r>
          </a:p>
          <a:p>
            <a:pPr marL="285750" indent="-285750">
              <a:buFontTx/>
              <a:buChar char="-"/>
            </a:pPr>
            <a:r>
              <a:rPr lang="en-US" sz="1300" dirty="0"/>
              <a:t>INT[]</a:t>
            </a:r>
          </a:p>
          <a:p>
            <a:r>
              <a:rPr lang="en-US" sz="1300" dirty="0"/>
              <a:t>ENUM</a:t>
            </a:r>
          </a:p>
        </p:txBody>
      </p:sp>
      <p:sp>
        <p:nvSpPr>
          <p:cNvPr id="6" name="TextBox 5">
            <a:extLst>
              <a:ext uri="{FF2B5EF4-FFF2-40B4-BE49-F238E27FC236}">
                <a16:creationId xmlns:a16="http://schemas.microsoft.com/office/drawing/2014/main" id="{CEE5C577-2F15-5A2F-E9C8-0154CA045B0B}"/>
              </a:ext>
            </a:extLst>
          </p:cNvPr>
          <p:cNvSpPr txBox="1"/>
          <p:nvPr/>
        </p:nvSpPr>
        <p:spPr>
          <a:xfrm>
            <a:off x="3079629" y="4784220"/>
            <a:ext cx="3252159" cy="307777"/>
          </a:xfrm>
          <a:prstGeom prst="rect">
            <a:avLst/>
          </a:prstGeom>
          <a:noFill/>
        </p:spPr>
        <p:txBody>
          <a:bodyPr wrap="square" rtlCol="0">
            <a:spAutoFit/>
          </a:bodyPr>
          <a:lstStyle/>
          <a:p>
            <a:r>
              <a:rPr lang="en-US" sz="1400" dirty="0"/>
              <a:t>Preferred options highlighted.</a:t>
            </a:r>
          </a:p>
        </p:txBody>
      </p:sp>
    </p:spTree>
    <p:extLst>
      <p:ext uri="{BB962C8B-B14F-4D97-AF65-F5344CB8AC3E}">
        <p14:creationId xmlns:p14="http://schemas.microsoft.com/office/powerpoint/2010/main" val="637033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C059-4754-CED6-3EA1-C7FF34BDC303}"/>
              </a:ext>
            </a:extLst>
          </p:cNvPr>
          <p:cNvSpPr>
            <a:spLocks noGrp="1"/>
          </p:cNvSpPr>
          <p:nvPr>
            <p:ph type="title"/>
          </p:nvPr>
        </p:nvSpPr>
        <p:spPr/>
        <p:txBody>
          <a:bodyPr/>
          <a:lstStyle/>
          <a:p>
            <a:pPr algn="ctr"/>
            <a:r>
              <a:rPr lang="en-US" dirty="0">
                <a:solidFill>
                  <a:schemeClr val="accent3"/>
                </a:solidFill>
              </a:rPr>
              <a:t>Custom Datatypes, ENUM, Regex</a:t>
            </a:r>
          </a:p>
        </p:txBody>
      </p:sp>
      <p:sp>
        <p:nvSpPr>
          <p:cNvPr id="3" name="Text Placeholder 2">
            <a:extLst>
              <a:ext uri="{FF2B5EF4-FFF2-40B4-BE49-F238E27FC236}">
                <a16:creationId xmlns:a16="http://schemas.microsoft.com/office/drawing/2014/main" id="{6EB9C98B-6B74-8E03-1780-74099BB7F33D}"/>
              </a:ext>
            </a:extLst>
          </p:cNvPr>
          <p:cNvSpPr>
            <a:spLocks noGrp="1"/>
          </p:cNvSpPr>
          <p:nvPr>
            <p:ph type="body"/>
          </p:nvPr>
        </p:nvSpPr>
        <p:spPr>
          <a:xfrm>
            <a:off x="2035834" y="1186226"/>
            <a:ext cx="6072996" cy="3299509"/>
          </a:xfrm>
        </p:spPr>
        <p:txBody>
          <a:bodyPr>
            <a:normAutofit fontScale="92500" lnSpcReduction="20000"/>
          </a:bodyPr>
          <a:lstStyle/>
          <a:p>
            <a:pPr marL="0" indent="0">
              <a:buNone/>
            </a:pPr>
            <a:r>
              <a:rPr lang="en-US" dirty="0">
                <a:solidFill>
                  <a:schemeClr val="bg1"/>
                </a:solidFill>
              </a:rPr>
              <a:t>CREATE TYPE mood AS ENUM('sad', 'ok', 'happy');</a:t>
            </a:r>
          </a:p>
          <a:p>
            <a:pPr marL="0" indent="0">
              <a:buNone/>
            </a:pPr>
            <a:r>
              <a:rPr lang="en-US" dirty="0">
                <a:solidFill>
                  <a:schemeClr val="bg1"/>
                </a:solidFill>
              </a:rPr>
              <a:t>CREATE DOMAIN </a:t>
            </a:r>
            <a:r>
              <a:rPr lang="en-US" dirty="0" err="1">
                <a:solidFill>
                  <a:schemeClr val="bg1"/>
                </a:solidFill>
              </a:rPr>
              <a:t>email_address</a:t>
            </a:r>
            <a:r>
              <a:rPr lang="en-US" dirty="0">
                <a:solidFill>
                  <a:schemeClr val="bg1"/>
                </a:solidFill>
              </a:rPr>
              <a:t> AS TEXT</a:t>
            </a:r>
          </a:p>
          <a:p>
            <a:pPr marL="0" indent="0">
              <a:buNone/>
            </a:pPr>
            <a:r>
              <a:rPr lang="en-US" dirty="0">
                <a:solidFill>
                  <a:schemeClr val="bg1"/>
                </a:solidFill>
              </a:rPr>
              <a:t>CHECK (</a:t>
            </a:r>
          </a:p>
          <a:p>
            <a:pPr marL="0" indent="0">
              <a:buNone/>
            </a:pPr>
            <a:r>
              <a:rPr lang="en-US" dirty="0">
                <a:solidFill>
                  <a:schemeClr val="bg1"/>
                </a:solidFill>
              </a:rPr>
              <a:t>    VALUE ~* 'regex expression here to format email'</a:t>
            </a:r>
          </a:p>
          <a:p>
            <a:pPr marL="0" indent="0">
              <a:buNone/>
            </a:pPr>
            <a:r>
              <a:rPr lang="en-US" dirty="0">
                <a:solidFill>
                  <a:schemeClr val="bg1"/>
                </a:solidFill>
              </a:rPr>
              <a:t>)</a:t>
            </a:r>
          </a:p>
          <a:p>
            <a:pPr marL="0" indent="0">
              <a:buNone/>
            </a:pPr>
            <a:br>
              <a:rPr lang="en-US" dirty="0">
                <a:solidFill>
                  <a:schemeClr val="bg1"/>
                </a:solidFill>
              </a:rPr>
            </a:br>
            <a:endParaRPr lang="en-US" dirty="0">
              <a:solidFill>
                <a:schemeClr val="bg1"/>
              </a:solidFill>
            </a:endParaRPr>
          </a:p>
          <a:p>
            <a:pPr marL="0" indent="0">
              <a:buNone/>
            </a:pPr>
            <a:r>
              <a:rPr lang="en-US" dirty="0">
                <a:solidFill>
                  <a:schemeClr val="bg1"/>
                </a:solidFill>
              </a:rPr>
              <a:t>~ -- regex case sensitive</a:t>
            </a:r>
          </a:p>
          <a:p>
            <a:pPr marL="0" indent="0">
              <a:buNone/>
            </a:pPr>
            <a:r>
              <a:rPr lang="en-US" dirty="0">
                <a:solidFill>
                  <a:schemeClr val="bg1"/>
                </a:solidFill>
              </a:rPr>
              <a:t>~* -- regex case insensitive</a:t>
            </a:r>
          </a:p>
          <a:p>
            <a:pPr marL="0" indent="0">
              <a:buNone/>
            </a:pPr>
            <a:r>
              <a:rPr lang="en-US" dirty="0">
                <a:solidFill>
                  <a:schemeClr val="bg1"/>
                </a:solidFill>
              </a:rPr>
              <a:t>!~ -- regex does not match case sensitive</a:t>
            </a:r>
          </a:p>
          <a:p>
            <a:pPr marL="0" indent="0">
              <a:buNone/>
            </a:pPr>
            <a:r>
              <a:rPr lang="en-US" dirty="0">
                <a:solidFill>
                  <a:schemeClr val="bg1"/>
                </a:solidFill>
              </a:rPr>
              <a:t>!~* -- regex does not match case insensitive</a:t>
            </a:r>
          </a:p>
          <a:p>
            <a:pPr marL="0" indent="0">
              <a:buNone/>
            </a:pPr>
            <a:endParaRPr lang="en-US" dirty="0">
              <a:solidFill>
                <a:schemeClr val="bg1"/>
              </a:solidFill>
            </a:endParaRPr>
          </a:p>
        </p:txBody>
      </p:sp>
      <p:sp>
        <p:nvSpPr>
          <p:cNvPr id="5" name="TextBox 4">
            <a:extLst>
              <a:ext uri="{FF2B5EF4-FFF2-40B4-BE49-F238E27FC236}">
                <a16:creationId xmlns:a16="http://schemas.microsoft.com/office/drawing/2014/main" id="{2FB21A33-AED7-8907-17DF-DEB00401C528}"/>
              </a:ext>
            </a:extLst>
          </p:cNvPr>
          <p:cNvSpPr txBox="1"/>
          <p:nvPr/>
        </p:nvSpPr>
        <p:spPr>
          <a:xfrm>
            <a:off x="6150635" y="3399225"/>
            <a:ext cx="3476445" cy="1384995"/>
          </a:xfrm>
          <a:prstGeom prst="rect">
            <a:avLst/>
          </a:prstGeom>
          <a:noFill/>
        </p:spPr>
        <p:txBody>
          <a:bodyPr wrap="square">
            <a:spAutoFit/>
          </a:bodyPr>
          <a:lstStyle/>
          <a:p>
            <a:r>
              <a:rPr lang="en-US" sz="1400" dirty="0"/>
              <a:t>CREATE TYPE address AS (</a:t>
            </a:r>
          </a:p>
          <a:p>
            <a:r>
              <a:rPr lang="en-US" sz="1400" dirty="0"/>
              <a:t>    street TEXT,</a:t>
            </a:r>
          </a:p>
          <a:p>
            <a:r>
              <a:rPr lang="en-US" sz="1400" dirty="0"/>
              <a:t>    city TEXT,</a:t>
            </a:r>
          </a:p>
          <a:p>
            <a:r>
              <a:rPr lang="en-US" sz="1400" dirty="0"/>
              <a:t>    state char(2),</a:t>
            </a:r>
          </a:p>
          <a:p>
            <a:r>
              <a:rPr lang="en-US" sz="1400" dirty="0"/>
              <a:t>    zip TEXT</a:t>
            </a:r>
          </a:p>
          <a:p>
            <a:r>
              <a:rPr lang="en-US" sz="1400" dirty="0"/>
              <a:t>)</a:t>
            </a:r>
          </a:p>
        </p:txBody>
      </p:sp>
    </p:spTree>
    <p:extLst>
      <p:ext uri="{BB962C8B-B14F-4D97-AF65-F5344CB8AC3E}">
        <p14:creationId xmlns:p14="http://schemas.microsoft.com/office/powerpoint/2010/main" val="3326538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2923-1F91-2D57-E542-11BACD4D09FC}"/>
              </a:ext>
            </a:extLst>
          </p:cNvPr>
          <p:cNvSpPr>
            <a:spLocks noGrp="1"/>
          </p:cNvSpPr>
          <p:nvPr>
            <p:ph type="title"/>
          </p:nvPr>
        </p:nvSpPr>
        <p:spPr/>
        <p:txBody>
          <a:bodyPr/>
          <a:lstStyle/>
          <a:p>
            <a:pPr algn="ctr"/>
            <a:r>
              <a:rPr lang="en-US" dirty="0">
                <a:solidFill>
                  <a:schemeClr val="accent3"/>
                </a:solidFill>
              </a:rPr>
              <a:t>CREATE &amp; ALTER Tables</a:t>
            </a:r>
          </a:p>
        </p:txBody>
      </p:sp>
      <p:sp>
        <p:nvSpPr>
          <p:cNvPr id="3" name="Text Placeholder 2">
            <a:extLst>
              <a:ext uri="{FF2B5EF4-FFF2-40B4-BE49-F238E27FC236}">
                <a16:creationId xmlns:a16="http://schemas.microsoft.com/office/drawing/2014/main" id="{D27705A4-E106-A5AF-5200-C3E49304FCA1}"/>
              </a:ext>
            </a:extLst>
          </p:cNvPr>
          <p:cNvSpPr>
            <a:spLocks noGrp="1"/>
          </p:cNvSpPr>
          <p:nvPr>
            <p:ph type="body"/>
          </p:nvPr>
        </p:nvSpPr>
        <p:spPr>
          <a:xfrm>
            <a:off x="333598" y="1154467"/>
            <a:ext cx="5032032" cy="3629753"/>
          </a:xfrm>
        </p:spPr>
        <p:txBody>
          <a:bodyPr>
            <a:noAutofit/>
          </a:bodyPr>
          <a:lstStyle/>
          <a:p>
            <a:pPr marL="0" indent="0">
              <a:lnSpc>
                <a:spcPct val="120000"/>
              </a:lnSpc>
              <a:spcBef>
                <a:spcPts val="0"/>
              </a:spcBef>
              <a:buNone/>
            </a:pPr>
            <a:r>
              <a:rPr lang="en-US" sz="1200" dirty="0">
                <a:solidFill>
                  <a:schemeClr val="bg1"/>
                </a:solidFill>
              </a:rPr>
              <a:t>CREATE TABLE IF NOT EXISTS users (</a:t>
            </a:r>
          </a:p>
          <a:p>
            <a:pPr marL="0" indent="0">
              <a:lnSpc>
                <a:spcPct val="120000"/>
              </a:lnSpc>
              <a:spcBef>
                <a:spcPts val="0"/>
              </a:spcBef>
              <a:buNone/>
            </a:pPr>
            <a:r>
              <a:rPr lang="en-US" sz="1200" dirty="0">
                <a:solidFill>
                  <a:schemeClr val="bg1"/>
                </a:solidFill>
              </a:rPr>
              <a:t>    </a:t>
            </a:r>
            <a:r>
              <a:rPr lang="en-US" sz="1200" dirty="0" err="1">
                <a:solidFill>
                  <a:schemeClr val="bg1"/>
                </a:solidFill>
              </a:rPr>
              <a:t>user_id</a:t>
            </a:r>
            <a:r>
              <a:rPr lang="en-US" sz="1200" dirty="0">
                <a:solidFill>
                  <a:schemeClr val="bg1"/>
                </a:solidFill>
              </a:rPr>
              <a:t> UUID PRIMARY KEY,</a:t>
            </a:r>
          </a:p>
          <a:p>
            <a:pPr marL="0" indent="0">
              <a:lnSpc>
                <a:spcPct val="120000"/>
              </a:lnSpc>
              <a:spcBef>
                <a:spcPts val="0"/>
              </a:spcBef>
              <a:buNone/>
            </a:pPr>
            <a:r>
              <a:rPr lang="en-US" sz="1200" dirty="0">
                <a:solidFill>
                  <a:schemeClr val="bg1"/>
                </a:solidFill>
              </a:rPr>
              <a:t>    email TEXT NOT NULL UNIQUE,</a:t>
            </a:r>
          </a:p>
          <a:p>
            <a:pPr marL="0" indent="0">
              <a:lnSpc>
                <a:spcPct val="120000"/>
              </a:lnSpc>
              <a:spcBef>
                <a:spcPts val="0"/>
              </a:spcBef>
              <a:buNone/>
            </a:pPr>
            <a:r>
              <a:rPr lang="en-US" sz="1200" dirty="0">
                <a:solidFill>
                  <a:schemeClr val="bg1"/>
                </a:solidFill>
              </a:rPr>
              <a:t>    age INT CHECK (age &gt;= 18),</a:t>
            </a:r>
          </a:p>
          <a:p>
            <a:pPr marL="0" indent="0">
              <a:lnSpc>
                <a:spcPct val="120000"/>
              </a:lnSpc>
              <a:spcBef>
                <a:spcPts val="0"/>
              </a:spcBef>
              <a:buNone/>
            </a:pPr>
            <a:r>
              <a:rPr lang="en-US" sz="1200" dirty="0">
                <a:solidFill>
                  <a:schemeClr val="bg1"/>
                </a:solidFill>
              </a:rPr>
              <a:t>    </a:t>
            </a:r>
            <a:r>
              <a:rPr lang="en-US" sz="1200" dirty="0" err="1">
                <a:solidFill>
                  <a:schemeClr val="bg1"/>
                </a:solidFill>
              </a:rPr>
              <a:t>created_at</a:t>
            </a:r>
            <a:r>
              <a:rPr lang="en-US" sz="1200" dirty="0">
                <a:solidFill>
                  <a:schemeClr val="bg1"/>
                </a:solidFill>
              </a:rPr>
              <a:t> TIMESTAMP DEFAULT NOW(), -- set default values</a:t>
            </a:r>
          </a:p>
          <a:p>
            <a:pPr marL="0" indent="0">
              <a:lnSpc>
                <a:spcPct val="120000"/>
              </a:lnSpc>
              <a:spcBef>
                <a:spcPts val="0"/>
              </a:spcBef>
              <a:buNone/>
            </a:pPr>
            <a:r>
              <a:rPr lang="en-US" sz="1200" dirty="0">
                <a:solidFill>
                  <a:schemeClr val="bg1"/>
                </a:solidFill>
              </a:rPr>
              <a:t>    banned BOOLEAN,</a:t>
            </a:r>
          </a:p>
          <a:p>
            <a:pPr marL="0" indent="0">
              <a:lnSpc>
                <a:spcPct val="120000"/>
              </a:lnSpc>
              <a:spcBef>
                <a:spcPts val="0"/>
              </a:spcBef>
              <a:buNone/>
            </a:pPr>
            <a:r>
              <a:rPr lang="en-US" sz="1200" dirty="0">
                <a:solidFill>
                  <a:schemeClr val="bg1"/>
                </a:solidFill>
              </a:rPr>
              <a:t>    </a:t>
            </a:r>
            <a:r>
              <a:rPr lang="en-US" sz="1200" dirty="0" err="1">
                <a:solidFill>
                  <a:schemeClr val="bg1"/>
                </a:solidFill>
              </a:rPr>
              <a:t>last_login</a:t>
            </a:r>
            <a:r>
              <a:rPr lang="en-US" sz="1200" dirty="0">
                <a:solidFill>
                  <a:schemeClr val="bg1"/>
                </a:solidFill>
              </a:rPr>
              <a:t> TIMESTAMP,</a:t>
            </a:r>
          </a:p>
          <a:p>
            <a:pPr marL="0" indent="0">
              <a:lnSpc>
                <a:spcPct val="120000"/>
              </a:lnSpc>
              <a:spcBef>
                <a:spcPts val="0"/>
              </a:spcBef>
              <a:buNone/>
            </a:pPr>
            <a:r>
              <a:rPr lang="en-US" sz="1200" dirty="0">
                <a:solidFill>
                  <a:schemeClr val="bg1"/>
                </a:solidFill>
              </a:rPr>
              <a:t>    </a:t>
            </a:r>
            <a:r>
              <a:rPr lang="en-US" sz="1200" dirty="0" err="1">
                <a:solidFill>
                  <a:schemeClr val="bg1"/>
                </a:solidFill>
              </a:rPr>
              <a:t>is_active</a:t>
            </a:r>
            <a:r>
              <a:rPr lang="en-US" sz="1200" dirty="0">
                <a:solidFill>
                  <a:schemeClr val="bg1"/>
                </a:solidFill>
              </a:rPr>
              <a:t> BOOLEAN</a:t>
            </a:r>
          </a:p>
          <a:p>
            <a:pPr marL="0" indent="0">
              <a:lnSpc>
                <a:spcPct val="120000"/>
              </a:lnSpc>
              <a:spcBef>
                <a:spcPts val="0"/>
              </a:spcBef>
              <a:buNone/>
            </a:pPr>
            <a:r>
              <a:rPr lang="en-US" sz="1200" dirty="0">
                <a:solidFill>
                  <a:schemeClr val="bg1"/>
                </a:solidFill>
              </a:rPr>
              <a:t>);</a:t>
            </a:r>
          </a:p>
          <a:p>
            <a:pPr marL="0" indent="0">
              <a:lnSpc>
                <a:spcPct val="120000"/>
              </a:lnSpc>
              <a:spcBef>
                <a:spcPts val="0"/>
              </a:spcBef>
              <a:buNone/>
            </a:pPr>
            <a:r>
              <a:rPr lang="en-US" sz="1200" dirty="0">
                <a:solidFill>
                  <a:schemeClr val="bg1"/>
                </a:solidFill>
              </a:rPr>
              <a:t>ALTER TABLE users</a:t>
            </a:r>
          </a:p>
          <a:p>
            <a:pPr marL="0" indent="0">
              <a:lnSpc>
                <a:spcPct val="120000"/>
              </a:lnSpc>
              <a:spcBef>
                <a:spcPts val="0"/>
              </a:spcBef>
              <a:buNone/>
            </a:pPr>
            <a:r>
              <a:rPr lang="en-US" sz="1200" dirty="0">
                <a:solidFill>
                  <a:schemeClr val="bg1"/>
                </a:solidFill>
              </a:rPr>
              <a:t>ADD COLUMN </a:t>
            </a:r>
            <a:r>
              <a:rPr lang="en-US" sz="1200" dirty="0" err="1">
                <a:solidFill>
                  <a:schemeClr val="bg1"/>
                </a:solidFill>
              </a:rPr>
              <a:t>is_active</a:t>
            </a:r>
            <a:r>
              <a:rPr lang="en-US" sz="1200" dirty="0">
                <a:solidFill>
                  <a:schemeClr val="bg1"/>
                </a:solidFill>
              </a:rPr>
              <a:t> BOOLEAN DEFAULT true;</a:t>
            </a:r>
          </a:p>
          <a:p>
            <a:pPr marL="0" indent="0">
              <a:lnSpc>
                <a:spcPct val="120000"/>
              </a:lnSpc>
              <a:spcBef>
                <a:spcPts val="0"/>
              </a:spcBef>
              <a:buNone/>
            </a:pPr>
            <a:br>
              <a:rPr lang="en-US" sz="1200" dirty="0">
                <a:solidFill>
                  <a:schemeClr val="bg1"/>
                </a:solidFill>
              </a:rPr>
            </a:br>
            <a:endParaRPr lang="en-US" sz="1200" dirty="0">
              <a:solidFill>
                <a:schemeClr val="bg1"/>
              </a:solidFill>
            </a:endParaRPr>
          </a:p>
          <a:p>
            <a:pPr marL="0" indent="0">
              <a:lnSpc>
                <a:spcPct val="120000"/>
              </a:lnSpc>
              <a:spcBef>
                <a:spcPts val="0"/>
              </a:spcBef>
              <a:buNone/>
            </a:pPr>
            <a:r>
              <a:rPr lang="en-US" sz="1200" dirty="0">
                <a:solidFill>
                  <a:schemeClr val="bg1"/>
                </a:solidFill>
              </a:rPr>
              <a:t>ALTER TABLE users </a:t>
            </a:r>
          </a:p>
          <a:p>
            <a:pPr marL="0" indent="0">
              <a:lnSpc>
                <a:spcPct val="120000"/>
              </a:lnSpc>
              <a:spcBef>
                <a:spcPts val="0"/>
              </a:spcBef>
              <a:buNone/>
            </a:pPr>
            <a:r>
              <a:rPr lang="en-US" sz="1200" dirty="0">
                <a:solidFill>
                  <a:schemeClr val="bg1"/>
                </a:solidFill>
              </a:rPr>
              <a:t>ALTER COLUMN email SET NOT NULL;</a:t>
            </a:r>
          </a:p>
          <a:p>
            <a:pPr marL="0" indent="0">
              <a:lnSpc>
                <a:spcPct val="120000"/>
              </a:lnSpc>
              <a:spcBef>
                <a:spcPts val="0"/>
              </a:spcBef>
              <a:buNone/>
            </a:pPr>
            <a:endParaRPr lang="en-US" sz="1200" dirty="0">
              <a:solidFill>
                <a:schemeClr val="bg1"/>
              </a:solidFill>
            </a:endParaRPr>
          </a:p>
        </p:txBody>
      </p:sp>
      <p:sp>
        <p:nvSpPr>
          <p:cNvPr id="5" name="TextBox 4">
            <a:extLst>
              <a:ext uri="{FF2B5EF4-FFF2-40B4-BE49-F238E27FC236}">
                <a16:creationId xmlns:a16="http://schemas.microsoft.com/office/drawing/2014/main" id="{D907167D-1B18-E4EF-4E8A-312B5762415E}"/>
              </a:ext>
            </a:extLst>
          </p:cNvPr>
          <p:cNvSpPr txBox="1"/>
          <p:nvPr/>
        </p:nvSpPr>
        <p:spPr>
          <a:xfrm>
            <a:off x="4468482" y="2571750"/>
            <a:ext cx="4572000" cy="824969"/>
          </a:xfrm>
          <a:prstGeom prst="rect">
            <a:avLst/>
          </a:prstGeom>
          <a:noFill/>
        </p:spPr>
        <p:txBody>
          <a:bodyPr wrap="square">
            <a:spAutoFit/>
          </a:bodyPr>
          <a:lstStyle/>
          <a:p>
            <a:pPr>
              <a:lnSpc>
                <a:spcPts val="1425"/>
              </a:lnSpc>
              <a:buNone/>
            </a:pPr>
            <a:r>
              <a:rPr lang="en-US" b="0" dirty="0">
                <a:solidFill>
                  <a:schemeClr val="bg1"/>
                </a:solidFill>
                <a:effectLst/>
                <a:latin typeface="Consolas" panose="020B0609020204030204" pitchFamily="49" charset="0"/>
              </a:rPr>
              <a:t>ALTER TABLE users</a:t>
            </a:r>
          </a:p>
          <a:p>
            <a:pPr>
              <a:lnSpc>
                <a:spcPts val="1425"/>
              </a:lnSpc>
              <a:buNone/>
            </a:pPr>
            <a:r>
              <a:rPr lang="en-US" b="0" dirty="0">
                <a:solidFill>
                  <a:schemeClr val="bg1"/>
                </a:solidFill>
                <a:effectLst/>
                <a:latin typeface="Consolas" panose="020B0609020204030204" pitchFamily="49" charset="0"/>
              </a:rPr>
              <a:t>DROP CONSTRAINT </a:t>
            </a:r>
            <a:r>
              <a:rPr lang="en-US" b="0" dirty="0" err="1">
                <a:solidFill>
                  <a:schemeClr val="bg1"/>
                </a:solidFill>
                <a:effectLst/>
                <a:latin typeface="Consolas" panose="020B0609020204030204" pitchFamily="49" charset="0"/>
              </a:rPr>
              <a:t>users_age_check</a:t>
            </a:r>
            <a:r>
              <a:rPr lang="en-US" b="0" dirty="0">
                <a:solidFill>
                  <a:schemeClr val="bg1"/>
                </a:solidFill>
                <a:effectLst/>
                <a:latin typeface="Consolas" panose="020B0609020204030204" pitchFamily="49" charset="0"/>
              </a:rPr>
              <a:t>,</a:t>
            </a:r>
          </a:p>
          <a:p>
            <a:pPr>
              <a:lnSpc>
                <a:spcPts val="1425"/>
              </a:lnSpc>
              <a:buNone/>
            </a:pPr>
            <a:r>
              <a:rPr lang="en-US" b="0" dirty="0">
                <a:solidFill>
                  <a:schemeClr val="bg1"/>
                </a:solidFill>
                <a:effectLst/>
                <a:latin typeface="Consolas" panose="020B0609020204030204" pitchFamily="49" charset="0"/>
              </a:rPr>
              <a:t>ADD CONSTRAINT </a:t>
            </a:r>
            <a:r>
              <a:rPr lang="en-US" b="0" dirty="0" err="1">
                <a:solidFill>
                  <a:schemeClr val="bg1"/>
                </a:solidFill>
                <a:effectLst/>
                <a:latin typeface="Consolas" panose="020B0609020204030204" pitchFamily="49" charset="0"/>
              </a:rPr>
              <a:t>users_age_check</a:t>
            </a:r>
            <a:r>
              <a:rPr lang="en-US" b="0" dirty="0">
                <a:solidFill>
                  <a:schemeClr val="bg1"/>
                </a:solidFill>
                <a:effectLst/>
                <a:latin typeface="Consolas" panose="020B0609020204030204" pitchFamily="49" charset="0"/>
              </a:rPr>
              <a:t> CHECK (age &gt;= 21);</a:t>
            </a:r>
          </a:p>
        </p:txBody>
      </p:sp>
      <p:sp>
        <p:nvSpPr>
          <p:cNvPr id="6" name="TextBox 5">
            <a:extLst>
              <a:ext uri="{FF2B5EF4-FFF2-40B4-BE49-F238E27FC236}">
                <a16:creationId xmlns:a16="http://schemas.microsoft.com/office/drawing/2014/main" id="{61612E59-33AF-B213-10CC-CBE66455C504}"/>
              </a:ext>
            </a:extLst>
          </p:cNvPr>
          <p:cNvSpPr txBox="1"/>
          <p:nvPr/>
        </p:nvSpPr>
        <p:spPr>
          <a:xfrm>
            <a:off x="5124091" y="1595887"/>
            <a:ext cx="3433313" cy="830997"/>
          </a:xfrm>
          <a:prstGeom prst="rect">
            <a:avLst/>
          </a:prstGeom>
          <a:noFill/>
        </p:spPr>
        <p:txBody>
          <a:bodyPr wrap="square" rtlCol="0">
            <a:spAutoFit/>
          </a:bodyPr>
          <a:lstStyle/>
          <a:p>
            <a:r>
              <a:rPr lang="en-US" sz="1600" dirty="0"/>
              <a:t>Note that you need to drop and then create a new constraint. You don’t technically ever edit one.</a:t>
            </a:r>
          </a:p>
        </p:txBody>
      </p:sp>
    </p:spTree>
    <p:extLst>
      <p:ext uri="{BB962C8B-B14F-4D97-AF65-F5344CB8AC3E}">
        <p14:creationId xmlns:p14="http://schemas.microsoft.com/office/powerpoint/2010/main" val="1227428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26D-5EC8-6852-C6AA-7763CF9EE5E2}"/>
              </a:ext>
            </a:extLst>
          </p:cNvPr>
          <p:cNvSpPr>
            <a:spLocks noGrp="1"/>
          </p:cNvSpPr>
          <p:nvPr>
            <p:ph type="title"/>
          </p:nvPr>
        </p:nvSpPr>
        <p:spPr/>
        <p:txBody>
          <a:bodyPr/>
          <a:lstStyle/>
          <a:p>
            <a:pPr algn="ctr"/>
            <a:r>
              <a:rPr lang="en-US" dirty="0">
                <a:solidFill>
                  <a:schemeClr val="accent3"/>
                </a:solidFill>
              </a:rPr>
              <a:t>FOREIGN KEY</a:t>
            </a:r>
          </a:p>
        </p:txBody>
      </p:sp>
      <p:sp>
        <p:nvSpPr>
          <p:cNvPr id="3" name="Text Placeholder 2">
            <a:extLst>
              <a:ext uri="{FF2B5EF4-FFF2-40B4-BE49-F238E27FC236}">
                <a16:creationId xmlns:a16="http://schemas.microsoft.com/office/drawing/2014/main" id="{D747C253-EB0D-ABD6-3975-F8C3163E5674}"/>
              </a:ext>
            </a:extLst>
          </p:cNvPr>
          <p:cNvSpPr>
            <a:spLocks noGrp="1"/>
          </p:cNvSpPr>
          <p:nvPr>
            <p:ph type="body"/>
          </p:nvPr>
        </p:nvSpPr>
        <p:spPr>
          <a:xfrm>
            <a:off x="466740" y="1005072"/>
            <a:ext cx="8229240" cy="2982960"/>
          </a:xfrm>
        </p:spPr>
        <p:txBody>
          <a:bodyPr>
            <a:noAutofit/>
          </a:bodyPr>
          <a:lstStyle/>
          <a:p>
            <a:pPr marL="0" indent="0">
              <a:lnSpc>
                <a:spcPct val="100000"/>
              </a:lnSpc>
              <a:spcBef>
                <a:spcPts val="0"/>
              </a:spcBef>
              <a:buNone/>
            </a:pPr>
            <a:r>
              <a:rPr lang="en-US" sz="2000" dirty="0">
                <a:solidFill>
                  <a:schemeClr val="accent3"/>
                </a:solidFill>
              </a:rPr>
              <a:t>Short form:</a:t>
            </a:r>
          </a:p>
          <a:p>
            <a:pPr marL="0" indent="0">
              <a:lnSpc>
                <a:spcPct val="100000"/>
              </a:lnSpc>
              <a:spcBef>
                <a:spcPts val="0"/>
              </a:spcBef>
              <a:buNone/>
            </a:pPr>
            <a:r>
              <a:rPr lang="en-US" sz="2000" dirty="0">
                <a:solidFill>
                  <a:schemeClr val="bg1"/>
                </a:solidFill>
              </a:rPr>
              <a:t>CREATE TABLE IF NOT EXISTS orders (</a:t>
            </a:r>
          </a:p>
          <a:p>
            <a:pPr marL="0" indent="0">
              <a:lnSpc>
                <a:spcPct val="100000"/>
              </a:lnSpc>
              <a:spcBef>
                <a:spcPts val="0"/>
              </a:spcBef>
              <a:buNone/>
            </a:pPr>
            <a:r>
              <a:rPr lang="en-US" sz="2000" dirty="0">
                <a:solidFill>
                  <a:schemeClr val="bg1"/>
                </a:solidFill>
              </a:rPr>
              <a:t>    </a:t>
            </a:r>
            <a:r>
              <a:rPr lang="en-US" sz="2000" dirty="0" err="1">
                <a:solidFill>
                  <a:schemeClr val="bg1"/>
                </a:solidFill>
              </a:rPr>
              <a:t>order_id</a:t>
            </a:r>
            <a:r>
              <a:rPr lang="en-US" sz="2000" dirty="0">
                <a:solidFill>
                  <a:schemeClr val="bg1"/>
                </a:solidFill>
              </a:rPr>
              <a:t> UUID PRIMARY KEY,</a:t>
            </a:r>
          </a:p>
          <a:p>
            <a:pPr marL="0" indent="0">
              <a:lnSpc>
                <a:spcPct val="100000"/>
              </a:lnSpc>
              <a:spcBef>
                <a:spcPts val="0"/>
              </a:spcBef>
              <a:buNone/>
            </a:pPr>
            <a:r>
              <a:rPr lang="en-US" sz="2000" dirty="0">
                <a:solidFill>
                  <a:schemeClr val="bg1"/>
                </a:solidFill>
              </a:rPr>
              <a:t>    </a:t>
            </a:r>
            <a:r>
              <a:rPr lang="en-US" sz="2000" dirty="0" err="1">
                <a:solidFill>
                  <a:schemeClr val="bg1"/>
                </a:solidFill>
              </a:rPr>
              <a:t>user_id</a:t>
            </a:r>
            <a:r>
              <a:rPr lang="en-US" sz="2000" dirty="0">
                <a:solidFill>
                  <a:schemeClr val="bg1"/>
                </a:solidFill>
              </a:rPr>
              <a:t> UUID NOT NULL REFERENCES users(</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a:t>
            </a:r>
          </a:p>
          <a:p>
            <a:pPr marL="0" indent="0">
              <a:lnSpc>
                <a:spcPct val="100000"/>
              </a:lnSpc>
              <a:spcBef>
                <a:spcPts val="0"/>
              </a:spcBef>
              <a:buNone/>
            </a:pPr>
            <a:r>
              <a:rPr lang="en-US" sz="2000" dirty="0">
                <a:solidFill>
                  <a:schemeClr val="accent3"/>
                </a:solidFill>
              </a:rPr>
              <a:t>Full form:</a:t>
            </a:r>
          </a:p>
          <a:p>
            <a:pPr marL="0" indent="0">
              <a:lnSpc>
                <a:spcPct val="100000"/>
              </a:lnSpc>
              <a:spcBef>
                <a:spcPts val="0"/>
              </a:spcBef>
              <a:buNone/>
            </a:pPr>
            <a:r>
              <a:rPr lang="en-US" sz="2000" dirty="0">
                <a:solidFill>
                  <a:schemeClr val="bg1"/>
                </a:solidFill>
              </a:rPr>
              <a:t>CREATE TABLE orders (</a:t>
            </a:r>
          </a:p>
          <a:p>
            <a:pPr marL="0" indent="0">
              <a:lnSpc>
                <a:spcPct val="100000"/>
              </a:lnSpc>
              <a:spcBef>
                <a:spcPts val="0"/>
              </a:spcBef>
              <a:buNone/>
            </a:pPr>
            <a:r>
              <a:rPr lang="en-US" sz="2000" dirty="0">
                <a:solidFill>
                  <a:schemeClr val="bg1"/>
                </a:solidFill>
              </a:rPr>
              <a:t>    </a:t>
            </a:r>
            <a:r>
              <a:rPr lang="en-US" sz="2000" dirty="0" err="1">
                <a:solidFill>
                  <a:schemeClr val="bg1"/>
                </a:solidFill>
              </a:rPr>
              <a:t>order_id</a:t>
            </a:r>
            <a:r>
              <a:rPr lang="en-US" sz="2000" dirty="0">
                <a:solidFill>
                  <a:schemeClr val="bg1"/>
                </a:solidFill>
              </a:rPr>
              <a:t> UUID PRIMARY KEY,</a:t>
            </a:r>
          </a:p>
          <a:p>
            <a:pPr marL="0" indent="0">
              <a:lnSpc>
                <a:spcPct val="100000"/>
              </a:lnSpc>
              <a:spcBef>
                <a:spcPts val="0"/>
              </a:spcBef>
              <a:buNone/>
            </a:pPr>
            <a:r>
              <a:rPr lang="en-US" sz="2000" dirty="0">
                <a:solidFill>
                  <a:schemeClr val="bg1"/>
                </a:solidFill>
              </a:rPr>
              <a:t>    </a:t>
            </a:r>
            <a:r>
              <a:rPr lang="en-US" sz="2000" dirty="0" err="1">
                <a:solidFill>
                  <a:schemeClr val="bg1"/>
                </a:solidFill>
              </a:rPr>
              <a:t>user_id</a:t>
            </a:r>
            <a:r>
              <a:rPr lang="en-US" sz="2000" dirty="0">
                <a:solidFill>
                  <a:schemeClr val="bg1"/>
                </a:solidFill>
              </a:rPr>
              <a:t> UUID,</a:t>
            </a:r>
          </a:p>
          <a:p>
            <a:pPr marL="0" indent="0">
              <a:lnSpc>
                <a:spcPct val="100000"/>
              </a:lnSpc>
              <a:spcBef>
                <a:spcPts val="0"/>
              </a:spcBef>
              <a:buNone/>
            </a:pPr>
            <a:r>
              <a:rPr lang="en-US" sz="2000" dirty="0">
                <a:solidFill>
                  <a:schemeClr val="bg1"/>
                </a:solidFill>
              </a:rPr>
              <a:t>    FOREIGN KEY (</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        REFERENCES users(</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        ON DELETE SET NULL</a:t>
            </a:r>
          </a:p>
          <a:p>
            <a:pPr marL="0" indent="0">
              <a:lnSpc>
                <a:spcPct val="100000"/>
              </a:lnSpc>
              <a:spcBef>
                <a:spcPts val="0"/>
              </a:spcBef>
              <a:buNone/>
            </a:pPr>
            <a:r>
              <a:rPr lang="en-US" sz="2000" dirty="0">
                <a:solidFill>
                  <a:schemeClr val="bg1"/>
                </a:solidFill>
              </a:rPr>
              <a:t>);</a:t>
            </a:r>
          </a:p>
          <a:p>
            <a:pPr marL="0" indent="0">
              <a:lnSpc>
                <a:spcPct val="100000"/>
              </a:lnSpc>
              <a:spcBef>
                <a:spcPts val="0"/>
              </a:spcBef>
              <a:buNone/>
            </a:pPr>
            <a:endParaRPr lang="en-US" sz="2000" dirty="0"/>
          </a:p>
        </p:txBody>
      </p:sp>
      <p:sp>
        <p:nvSpPr>
          <p:cNvPr id="4" name="TextBox 3">
            <a:extLst>
              <a:ext uri="{FF2B5EF4-FFF2-40B4-BE49-F238E27FC236}">
                <a16:creationId xmlns:a16="http://schemas.microsoft.com/office/drawing/2014/main" id="{81F5EE31-6520-AD00-2AC9-40F7F4B66D80}"/>
              </a:ext>
            </a:extLst>
          </p:cNvPr>
          <p:cNvSpPr txBox="1"/>
          <p:nvPr/>
        </p:nvSpPr>
        <p:spPr>
          <a:xfrm>
            <a:off x="5106838" y="2924355"/>
            <a:ext cx="3433313" cy="923330"/>
          </a:xfrm>
          <a:prstGeom prst="rect">
            <a:avLst/>
          </a:prstGeom>
          <a:noFill/>
        </p:spPr>
        <p:txBody>
          <a:bodyPr wrap="square" rtlCol="0">
            <a:spAutoFit/>
          </a:bodyPr>
          <a:lstStyle/>
          <a:p>
            <a:r>
              <a:rPr lang="en-US" dirty="0">
                <a:solidFill>
                  <a:schemeClr val="accent3"/>
                </a:solidFill>
              </a:rPr>
              <a:t>Note that we can also set:</a:t>
            </a:r>
          </a:p>
          <a:p>
            <a:r>
              <a:rPr lang="en-US" dirty="0"/>
              <a:t>ON DELETE CASCADE</a:t>
            </a:r>
          </a:p>
          <a:p>
            <a:r>
              <a:rPr lang="en-US" dirty="0"/>
              <a:t>ON UPDATE CASCADE</a:t>
            </a:r>
          </a:p>
        </p:txBody>
      </p:sp>
    </p:spTree>
    <p:extLst>
      <p:ext uri="{BB962C8B-B14F-4D97-AF65-F5344CB8AC3E}">
        <p14:creationId xmlns:p14="http://schemas.microsoft.com/office/powerpoint/2010/main" val="2913953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CDEA-33B2-0E79-0B46-75BFBB61F894}"/>
              </a:ext>
            </a:extLst>
          </p:cNvPr>
          <p:cNvSpPr>
            <a:spLocks noGrp="1"/>
          </p:cNvSpPr>
          <p:nvPr>
            <p:ph type="title"/>
          </p:nvPr>
        </p:nvSpPr>
        <p:spPr/>
        <p:txBody>
          <a:bodyPr/>
          <a:lstStyle/>
          <a:p>
            <a:pPr algn="ctr"/>
            <a:r>
              <a:rPr lang="en-US" dirty="0">
                <a:solidFill>
                  <a:schemeClr val="accent3"/>
                </a:solidFill>
              </a:rPr>
              <a:t>INSERT &amp; UPDATE</a:t>
            </a:r>
          </a:p>
        </p:txBody>
      </p:sp>
      <p:sp>
        <p:nvSpPr>
          <p:cNvPr id="3" name="Text Placeholder 2">
            <a:extLst>
              <a:ext uri="{FF2B5EF4-FFF2-40B4-BE49-F238E27FC236}">
                <a16:creationId xmlns:a16="http://schemas.microsoft.com/office/drawing/2014/main" id="{B5BB806F-F439-3966-85E7-2190383C0A41}"/>
              </a:ext>
            </a:extLst>
          </p:cNvPr>
          <p:cNvSpPr>
            <a:spLocks noGrp="1"/>
          </p:cNvSpPr>
          <p:nvPr>
            <p:ph type="body"/>
          </p:nvPr>
        </p:nvSpPr>
        <p:spPr>
          <a:xfrm>
            <a:off x="457200" y="1203480"/>
            <a:ext cx="3864634" cy="2982960"/>
          </a:xfrm>
        </p:spPr>
        <p:txBody>
          <a:bodyPr/>
          <a:lstStyle/>
          <a:p>
            <a:pPr marL="0" indent="0">
              <a:buNone/>
            </a:pPr>
            <a:r>
              <a:rPr lang="en-US" dirty="0">
                <a:solidFill>
                  <a:schemeClr val="bg1"/>
                </a:solidFill>
              </a:rPr>
              <a:t>INSERT INTO users (</a:t>
            </a:r>
            <a:r>
              <a:rPr lang="en-US" dirty="0" err="1">
                <a:solidFill>
                  <a:schemeClr val="bg1"/>
                </a:solidFill>
              </a:rPr>
              <a:t>user_id</a:t>
            </a:r>
            <a:r>
              <a:rPr lang="en-US" dirty="0">
                <a:solidFill>
                  <a:schemeClr val="bg1"/>
                </a:solidFill>
              </a:rPr>
              <a:t>, email)</a:t>
            </a:r>
          </a:p>
          <a:p>
            <a:pPr marL="0" indent="0">
              <a:buNone/>
            </a:pPr>
            <a:r>
              <a:rPr lang="en-US" dirty="0">
                <a:solidFill>
                  <a:schemeClr val="bg1"/>
                </a:solidFill>
              </a:rPr>
              <a:t>VALUES</a:t>
            </a:r>
          </a:p>
          <a:p>
            <a:pPr marL="0" indent="0">
              <a:buNone/>
            </a:pPr>
            <a:r>
              <a:rPr lang="en-US" dirty="0">
                <a:solidFill>
                  <a:schemeClr val="bg1"/>
                </a:solidFill>
              </a:rPr>
              <a:t>    (</a:t>
            </a:r>
            <a:r>
              <a:rPr lang="en-US" dirty="0" err="1">
                <a:solidFill>
                  <a:schemeClr val="bg1"/>
                </a:solidFill>
              </a:rPr>
              <a:t>gen_random_uuid</a:t>
            </a:r>
            <a:r>
              <a:rPr lang="en-US" dirty="0">
                <a:solidFill>
                  <a:schemeClr val="bg1"/>
                </a:solidFill>
              </a:rPr>
              <a:t>(), 'a@example.com'),</a:t>
            </a:r>
          </a:p>
          <a:p>
            <a:pPr marL="0" indent="0">
              <a:buNone/>
            </a:pPr>
            <a:r>
              <a:rPr lang="en-US" dirty="0">
                <a:solidFill>
                  <a:schemeClr val="bg1"/>
                </a:solidFill>
              </a:rPr>
              <a:t>    (</a:t>
            </a:r>
            <a:r>
              <a:rPr lang="en-US" dirty="0" err="1">
                <a:solidFill>
                  <a:schemeClr val="bg1"/>
                </a:solidFill>
              </a:rPr>
              <a:t>gen_random_uuid</a:t>
            </a:r>
            <a:r>
              <a:rPr lang="en-US" dirty="0">
                <a:solidFill>
                  <a:schemeClr val="bg1"/>
                </a:solidFill>
              </a:rPr>
              <a:t>(), 'b@example.com');</a:t>
            </a:r>
          </a:p>
          <a:p>
            <a:pPr marL="0" indent="0">
              <a:buNone/>
            </a:pPr>
            <a:br>
              <a:rPr lang="en-US" dirty="0">
                <a:solidFill>
                  <a:schemeClr val="bg1"/>
                </a:solidFill>
              </a:rPr>
            </a:br>
            <a:endParaRPr lang="en-US" dirty="0">
              <a:solidFill>
                <a:schemeClr val="bg1"/>
              </a:solidFill>
            </a:endParaRPr>
          </a:p>
          <a:p>
            <a:pPr marL="0" indent="0">
              <a:buNone/>
            </a:pPr>
            <a:r>
              <a:rPr lang="en-US" dirty="0">
                <a:solidFill>
                  <a:schemeClr val="bg1"/>
                </a:solidFill>
              </a:rPr>
              <a:t>UPDATE users </a:t>
            </a:r>
          </a:p>
          <a:p>
            <a:pPr marL="0" indent="0">
              <a:buNone/>
            </a:pPr>
            <a:r>
              <a:rPr lang="en-US" dirty="0">
                <a:solidFill>
                  <a:schemeClr val="bg1"/>
                </a:solidFill>
              </a:rPr>
              <a:t>SET email = 'new@example.com'</a:t>
            </a:r>
          </a:p>
          <a:p>
            <a:pPr marL="0" indent="0">
              <a:buNone/>
            </a:pPr>
            <a:r>
              <a:rPr lang="en-US" dirty="0">
                <a:solidFill>
                  <a:schemeClr val="bg1"/>
                </a:solidFill>
              </a:rPr>
              <a:t>WHERE </a:t>
            </a:r>
            <a:r>
              <a:rPr lang="en-US" dirty="0" err="1">
                <a:solidFill>
                  <a:schemeClr val="bg1"/>
                </a:solidFill>
              </a:rPr>
              <a:t>user_id</a:t>
            </a:r>
            <a:r>
              <a:rPr lang="en-US" dirty="0">
                <a:solidFill>
                  <a:schemeClr val="bg1"/>
                </a:solidFill>
              </a:rPr>
              <a:t> = 'something';</a:t>
            </a:r>
          </a:p>
          <a:p>
            <a:pPr marL="0" indent="0">
              <a:buNone/>
            </a:pPr>
            <a:endParaRPr lang="en-US" dirty="0"/>
          </a:p>
        </p:txBody>
      </p:sp>
      <p:sp>
        <p:nvSpPr>
          <p:cNvPr id="5" name="TextBox 4">
            <a:extLst>
              <a:ext uri="{FF2B5EF4-FFF2-40B4-BE49-F238E27FC236}">
                <a16:creationId xmlns:a16="http://schemas.microsoft.com/office/drawing/2014/main" id="{64EDD952-E9FC-4D49-AB31-34A0997C9DAA}"/>
              </a:ext>
            </a:extLst>
          </p:cNvPr>
          <p:cNvSpPr txBox="1"/>
          <p:nvPr/>
        </p:nvSpPr>
        <p:spPr>
          <a:xfrm>
            <a:off x="4028535" y="1203480"/>
            <a:ext cx="4572000" cy="2979405"/>
          </a:xfrm>
          <a:prstGeom prst="rect">
            <a:avLst/>
          </a:prstGeom>
          <a:noFill/>
        </p:spPr>
        <p:txBody>
          <a:bodyPr wrap="square">
            <a:spAutoFit/>
          </a:bodyPr>
          <a:lstStyle/>
          <a:p>
            <a:pPr>
              <a:lnSpc>
                <a:spcPts val="1425"/>
              </a:lnSpc>
              <a:buNone/>
            </a:pPr>
            <a:r>
              <a:rPr lang="en-US" b="0" dirty="0">
                <a:solidFill>
                  <a:schemeClr val="bg1"/>
                </a:solidFill>
                <a:effectLst/>
                <a:latin typeface="Consolas" panose="020B0609020204030204" pitchFamily="49" charset="0"/>
              </a:rPr>
              <a:t>UPDATE users </a:t>
            </a:r>
          </a:p>
          <a:p>
            <a:pPr>
              <a:lnSpc>
                <a:spcPts val="1425"/>
              </a:lnSpc>
              <a:buNone/>
            </a:pPr>
            <a:r>
              <a:rPr lang="en-US" b="0" dirty="0">
                <a:solidFill>
                  <a:schemeClr val="bg1"/>
                </a:solidFill>
                <a:effectLst/>
                <a:latin typeface="Consolas" panose="020B0609020204030204" pitchFamily="49" charset="0"/>
              </a:rPr>
              <a:t>SET </a:t>
            </a:r>
          </a:p>
          <a:p>
            <a:pPr>
              <a:lnSpc>
                <a:spcPts val="1425"/>
              </a:lnSpc>
              <a:buNone/>
            </a:pPr>
            <a:r>
              <a:rPr lang="en-US" b="0" dirty="0">
                <a:solidFill>
                  <a:schemeClr val="bg1"/>
                </a:solidFill>
                <a:effectLst/>
                <a:latin typeface="Consolas" panose="020B0609020204030204" pitchFamily="49" charset="0"/>
              </a:rPr>
              <a:t>    email = 'new@example.com',</a:t>
            </a:r>
          </a:p>
          <a:p>
            <a:pPr>
              <a:lnSpc>
                <a:spcPts val="1425"/>
              </a:lnSpc>
              <a:buNone/>
            </a:pPr>
            <a:r>
              <a:rPr lang="en-US" b="0" dirty="0">
                <a:solidFill>
                  <a:schemeClr val="bg1"/>
                </a:solidFill>
                <a:effectLst/>
                <a:latin typeface="Consolas" panose="020B0609020204030204" pitchFamily="49" charset="0"/>
              </a:rPr>
              <a:t>    age = 24,</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last_login</a:t>
            </a:r>
            <a:r>
              <a:rPr lang="en-US" b="0" dirty="0">
                <a:solidFill>
                  <a:schemeClr val="bg1"/>
                </a:solidFill>
                <a:effectLst/>
                <a:latin typeface="Consolas" panose="020B0609020204030204" pitchFamily="49" charset="0"/>
              </a:rPr>
              <a:t> = NOW()</a:t>
            </a:r>
          </a:p>
          <a:p>
            <a:pPr>
              <a:lnSpc>
                <a:spcPts val="1425"/>
              </a:lnSpc>
              <a:buNone/>
            </a:pPr>
            <a:r>
              <a:rPr lang="en-US" b="0" dirty="0">
                <a:solidFill>
                  <a:schemeClr val="bg1"/>
                </a:solidFill>
                <a:effectLst/>
                <a:latin typeface="Consolas" panose="020B0609020204030204" pitchFamily="49" charset="0"/>
              </a:rPr>
              <a:t>WHERE </a:t>
            </a:r>
            <a:r>
              <a:rPr lang="en-US" b="0" dirty="0" err="1">
                <a:solidFill>
                  <a:schemeClr val="bg1"/>
                </a:solidFill>
                <a:effectLst/>
                <a:latin typeface="Consolas" panose="020B0609020204030204" pitchFamily="49" charset="0"/>
              </a:rPr>
              <a:t>user_id</a:t>
            </a:r>
            <a:r>
              <a:rPr lang="en-US" b="0" dirty="0">
                <a:solidFill>
                  <a:schemeClr val="bg1"/>
                </a:solidFill>
                <a:effectLst/>
                <a:latin typeface="Consolas" panose="020B0609020204030204" pitchFamily="49" charset="0"/>
              </a:rPr>
              <a:t> = 'something';</a:t>
            </a:r>
          </a:p>
          <a:p>
            <a:pPr>
              <a:lnSpc>
                <a:spcPts val="1425"/>
              </a:lnSpc>
              <a:buNone/>
            </a:pPr>
            <a:br>
              <a:rPr lang="en-US" b="0" dirty="0">
                <a:solidFill>
                  <a:schemeClr val="bg1"/>
                </a:solidFill>
                <a:effectLst/>
                <a:latin typeface="Consolas" panose="020B0609020204030204" pitchFamily="49" charset="0"/>
              </a:rPr>
            </a:b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UPDATE users</a:t>
            </a:r>
          </a:p>
          <a:p>
            <a:pPr>
              <a:lnSpc>
                <a:spcPts val="1425"/>
              </a:lnSpc>
              <a:buNone/>
            </a:pPr>
            <a:r>
              <a:rPr lang="en-US" b="0" dirty="0">
                <a:solidFill>
                  <a:schemeClr val="bg1"/>
                </a:solidFill>
                <a:effectLst/>
                <a:latin typeface="Consolas" panose="020B0609020204030204" pitchFamily="49" charset="0"/>
              </a:rPr>
              <a:t>SET </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is_active</a:t>
            </a:r>
            <a:r>
              <a:rPr lang="en-US" b="0" dirty="0">
                <a:solidFill>
                  <a:schemeClr val="bg1"/>
                </a:solidFill>
                <a:effectLst/>
                <a:latin typeface="Consolas" panose="020B0609020204030204" pitchFamily="49" charset="0"/>
              </a:rPr>
              <a:t> = CASE </a:t>
            </a:r>
          </a:p>
          <a:p>
            <a:pPr>
              <a:lnSpc>
                <a:spcPts val="1425"/>
              </a:lnSpc>
              <a:buNone/>
            </a:pPr>
            <a:r>
              <a:rPr lang="en-US" b="0" dirty="0">
                <a:solidFill>
                  <a:schemeClr val="bg1"/>
                </a:solidFill>
                <a:effectLst/>
                <a:latin typeface="Consolas" panose="020B0609020204030204" pitchFamily="49" charset="0"/>
              </a:rPr>
              <a:t>     WHEN banned = false THEN true</a:t>
            </a:r>
          </a:p>
          <a:p>
            <a:pPr>
              <a:lnSpc>
                <a:spcPts val="1425"/>
              </a:lnSpc>
              <a:buNone/>
            </a:pPr>
            <a:r>
              <a:rPr lang="en-US" b="0" dirty="0">
                <a:solidFill>
                  <a:schemeClr val="bg1"/>
                </a:solidFill>
                <a:effectLst/>
                <a:latin typeface="Consolas" panose="020B0609020204030204" pitchFamily="49" charset="0"/>
              </a:rPr>
              <a:t>     ELSE true </a:t>
            </a:r>
          </a:p>
          <a:p>
            <a:pPr>
              <a:lnSpc>
                <a:spcPts val="1425"/>
              </a:lnSpc>
              <a:buNone/>
            </a:pPr>
            <a:r>
              <a:rPr lang="en-US" b="0" dirty="0">
                <a:solidFill>
                  <a:schemeClr val="bg1"/>
                </a:solidFill>
                <a:effectLst/>
                <a:latin typeface="Consolas" panose="020B0609020204030204" pitchFamily="49" charset="0"/>
              </a:rPr>
              <a:t> END, </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last_login</a:t>
            </a:r>
            <a:r>
              <a:rPr lang="en-US" b="0" dirty="0">
                <a:solidFill>
                  <a:schemeClr val="bg1"/>
                </a:solidFill>
                <a:effectLst/>
                <a:latin typeface="Consolas" panose="020B0609020204030204" pitchFamily="49" charset="0"/>
              </a:rPr>
              <a:t> = NOW()</a:t>
            </a:r>
          </a:p>
          <a:p>
            <a:pPr>
              <a:lnSpc>
                <a:spcPts val="1425"/>
              </a:lnSpc>
              <a:buNone/>
            </a:pPr>
            <a:r>
              <a:rPr lang="en-US" b="0" dirty="0">
                <a:solidFill>
                  <a:schemeClr val="bg1"/>
                </a:solidFill>
                <a:effectLst/>
                <a:latin typeface="Consolas" panose="020B0609020204030204" pitchFamily="49" charset="0"/>
              </a:rPr>
              <a:t>WHERE </a:t>
            </a:r>
            <a:r>
              <a:rPr lang="en-US" b="0" dirty="0" err="1">
                <a:solidFill>
                  <a:schemeClr val="bg1"/>
                </a:solidFill>
                <a:effectLst/>
                <a:latin typeface="Consolas" panose="020B0609020204030204" pitchFamily="49" charset="0"/>
              </a:rPr>
              <a:t>user_id</a:t>
            </a:r>
            <a:r>
              <a:rPr lang="en-US" b="0" dirty="0">
                <a:solidFill>
                  <a:schemeClr val="bg1"/>
                </a:solidFill>
                <a:effectLst/>
                <a:latin typeface="Consolas" panose="020B0609020204030204" pitchFamily="49" charset="0"/>
              </a:rPr>
              <a:t> = 'something';</a:t>
            </a:r>
          </a:p>
        </p:txBody>
      </p:sp>
    </p:spTree>
    <p:extLst>
      <p:ext uri="{BB962C8B-B14F-4D97-AF65-F5344CB8AC3E}">
        <p14:creationId xmlns:p14="http://schemas.microsoft.com/office/powerpoint/2010/main" val="3398655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Aggregate Functions</a:t>
            </a:r>
            <a:endParaRPr lang="en-US" sz="3000" b="0" u="none" strike="noStrike">
              <a:solidFill>
                <a:srgbClr val="000000"/>
              </a:solidFill>
              <a:effectLst/>
              <a:uFillTx/>
              <a:latin typeface="Arial"/>
            </a:endParaRPr>
          </a:p>
        </p:txBody>
      </p:sp>
      <p:sp>
        <p:nvSpPr>
          <p:cNvPr id="746" name="TextBox 2"/>
          <p:cNvSpPr/>
          <p:nvPr/>
        </p:nvSpPr>
        <p:spPr>
          <a:xfrm>
            <a:off x="3148560" y="1171440"/>
            <a:ext cx="28461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MIN, MAX, AVG, COUNT, SUM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Used in GROUP BY operations to return aggregate data.</a:t>
            </a:r>
            <a:endParaRPr lang="en-US" sz="1400" b="0" u="none" strike="noStrike">
              <a:solidFill>
                <a:srgbClr val="FFFFFF"/>
              </a:solidFill>
              <a:effectLst/>
              <a:uFillTx/>
              <a:latin typeface="Arial"/>
            </a:endParaRPr>
          </a:p>
        </p:txBody>
      </p:sp>
      <p:sp>
        <p:nvSpPr>
          <p:cNvPr id="3" name="TextBox 2">
            <a:extLst>
              <a:ext uri="{FF2B5EF4-FFF2-40B4-BE49-F238E27FC236}">
                <a16:creationId xmlns:a16="http://schemas.microsoft.com/office/drawing/2014/main" id="{4FC99598-2FF7-FA9C-6B3B-E921E84B8D04}"/>
              </a:ext>
            </a:extLst>
          </p:cNvPr>
          <p:cNvSpPr txBox="1"/>
          <p:nvPr/>
        </p:nvSpPr>
        <p:spPr>
          <a:xfrm>
            <a:off x="1750860" y="2422440"/>
            <a:ext cx="6111540" cy="172265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COUNT</a:t>
            </a:r>
            <a:r>
              <a:rPr lang="en-US" b="0" dirty="0">
                <a:solidFill>
                  <a:srgbClr val="CCCCCC"/>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customer_count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AVG</a:t>
            </a:r>
            <a:r>
              <a:rPr lang="en-US" b="0" dirty="0">
                <a:solidFill>
                  <a:srgbClr val="CCCCCC"/>
                </a:solidFill>
                <a:effectLst/>
                <a:latin typeface="Consolas" panose="020B0609020204030204" pitchFamily="49" charset="0"/>
              </a:rPr>
              <a:t>(total)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avg_total</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MIN</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invoice_date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dirty="0">
                <a:solidFill>
                  <a:srgbClr val="CCCCCC"/>
                </a:solidFill>
                <a:latin typeface="Consolas" panose="020B0609020204030204" pitchFamily="49" charset="0"/>
              </a:rPr>
              <a:t> </a:t>
            </a:r>
            <a:r>
              <a:rPr lang="en-US" b="0" dirty="0" err="1">
                <a:solidFill>
                  <a:srgbClr val="CCCCCC"/>
                </a:solidFill>
                <a:effectLst/>
                <a:latin typeface="Consolas" panose="020B0609020204030204" pitchFamily="49" charset="0"/>
              </a:rPr>
              <a:t>first_order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invoice_date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NOW</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INTERVAL</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'1 year'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GROUP BY</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HAVING</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COUNT</a:t>
            </a:r>
            <a:r>
              <a:rPr lang="en-US" b="0" dirty="0">
                <a:solidFill>
                  <a:srgbClr val="CCCCCC"/>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CCCCCC"/>
                </a:solidFill>
                <a:effectLst/>
                <a:latin typeface="Consolas" panose="020B0609020204030204" pitchFamily="49"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713160" y="116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Scalar Functions</a:t>
            </a:r>
            <a:endParaRPr lang="en-US" sz="3000" b="0" u="none" strike="noStrike">
              <a:solidFill>
                <a:srgbClr val="000000"/>
              </a:solidFill>
              <a:effectLst/>
              <a:uFillTx/>
              <a:latin typeface="Arial"/>
            </a:endParaRPr>
          </a:p>
        </p:txBody>
      </p:sp>
      <p:sp>
        <p:nvSpPr>
          <p:cNvPr id="749" name="TextBox 3"/>
          <p:cNvSpPr/>
          <p:nvPr/>
        </p:nvSpPr>
        <p:spPr>
          <a:xfrm>
            <a:off x="242640" y="67788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last_name_upper,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LOWER</a:t>
            </a:r>
            <a:r>
              <a:rPr lang="en-US" sz="1400" b="0" u="none" strike="noStrike">
                <a:solidFill>
                  <a:srgbClr val="CCCCCC"/>
                </a:solidFill>
                <a:effectLst/>
                <a:uFillTx/>
                <a:latin typeface="Consolas"/>
                <a:ea typeface="Arial"/>
              </a:rPr>
              <a:t>(first_name)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first_name_lower,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LENGTH</a:t>
            </a:r>
            <a:r>
              <a:rPr lang="en-US" sz="1400" b="0" u="none" strike="noStrike">
                <a:solidFill>
                  <a:srgbClr val="CCCCCC"/>
                </a:solidFill>
                <a:effectLst/>
                <a:uFillTx/>
                <a:latin typeface="Consolas"/>
                <a:ea typeface="Arial"/>
              </a:rPr>
              <a:t>(email)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email_length</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0" name="TextBox 4"/>
          <p:cNvSpPr/>
          <p:nvPr/>
        </p:nvSpPr>
        <p:spPr>
          <a:xfrm>
            <a:off x="160560" y="3178080"/>
            <a:ext cx="45716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String/Text</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UPPER, LOWER, LENGTH, TRIM</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SUBSTRING(str, </a:t>
            </a:r>
            <a:r>
              <a:rPr lang="en-US" sz="1400" b="0" u="none" strike="noStrike" dirty="0" err="1">
                <a:solidFill>
                  <a:schemeClr val="lt1"/>
                </a:solidFill>
                <a:effectLst/>
                <a:uFillTx/>
                <a:latin typeface="Arial"/>
                <a:ea typeface="Arial"/>
              </a:rPr>
              <a:t>start_index_int</a:t>
            </a: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length_int</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CONCAT(str1, str2)</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REPLACE(str, from, to) </a:t>
            </a:r>
            <a:endParaRPr lang="en-US" sz="1400" b="0" u="none" strike="noStrike" dirty="0">
              <a:solidFill>
                <a:srgbClr val="FFFFFF"/>
              </a:solidFill>
              <a:effectLst/>
              <a:uFillTx/>
              <a:latin typeface="Arial"/>
            </a:endParaRPr>
          </a:p>
          <a:p>
            <a:pPr marL="285840" lvl="2"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  SELECT REPLACE (‘hello’ , ‘l’, ‘x’); -&gt; ‘</a:t>
            </a:r>
            <a:r>
              <a:rPr lang="en-US" sz="1400" b="0" u="none" strike="noStrike" dirty="0" err="1">
                <a:solidFill>
                  <a:schemeClr val="lt1"/>
                </a:solidFill>
                <a:effectLst/>
                <a:uFillTx/>
                <a:latin typeface="Arial"/>
                <a:ea typeface="Arial"/>
              </a:rPr>
              <a:t>hexxo</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51" name="TextBox 5"/>
          <p:cNvSpPr/>
          <p:nvPr/>
        </p:nvSpPr>
        <p:spPr>
          <a:xfrm>
            <a:off x="4516200" y="3139920"/>
            <a:ext cx="42696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Date/Time Functions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NOW(), CURRENT_DATE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AGE(timestamp1, timestamp2) – return the difference between to timestamps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EXTRACT(field FROM timestamp)</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  SELECT EXTRACT(MONTH from NOW());</a:t>
            </a:r>
            <a:endParaRPr lang="en-US" sz="1400" b="0" u="none" strike="noStrike">
              <a:solidFill>
                <a:srgbClr val="FFFFFF"/>
              </a:solidFill>
              <a:effectLst/>
              <a:uFillTx/>
              <a:latin typeface="Arial"/>
            </a:endParaRPr>
          </a:p>
        </p:txBody>
      </p:sp>
      <p:sp>
        <p:nvSpPr>
          <p:cNvPr id="752" name="TextBox 7"/>
          <p:cNvSpPr/>
          <p:nvPr/>
        </p:nvSpPr>
        <p:spPr>
          <a:xfrm>
            <a:off x="4732560" y="7218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EXTRACT</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YEAR</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invoice_date)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2025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53" name="TextBox 9"/>
          <p:cNvSpPr/>
          <p:nvPr/>
        </p:nvSpPr>
        <p:spPr>
          <a:xfrm>
            <a:off x="2351520" y="1598400"/>
            <a:ext cx="457560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CONCAT</a:t>
            </a:r>
            <a:r>
              <a:rPr lang="en-US" sz="1400" b="0" u="none" strike="noStrike">
                <a:solidFill>
                  <a:srgbClr val="CCCCCC"/>
                </a:solidFill>
                <a:effectLst/>
                <a:uFillTx/>
                <a:latin typeface="Consolas"/>
                <a:ea typeface="Arial"/>
              </a:rPr>
              <a:t>(</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(first_name), </a:t>
            </a:r>
            <a:r>
              <a:rPr lang="en-US" sz="1400" b="0" u="none" strike="noStrike">
                <a:solidFill>
                  <a:srgbClr val="CE9178"/>
                </a:solidFill>
                <a:effectLst/>
                <a:uFillTx/>
                <a:latin typeface="Consolas"/>
                <a:ea typeface="Arial"/>
              </a:rPr>
              <a:t>' '</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full_name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4" name="TextBox 11"/>
          <p:cNvSpPr/>
          <p:nvPr/>
        </p:nvSpPr>
        <p:spPr>
          <a:xfrm>
            <a:off x="2313720" y="2481120"/>
            <a:ext cx="465120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Scalar Functions differ from aggregate functions because they operate on each individual row.</a:t>
            </a:r>
            <a:endParaRPr lang="en-US" sz="1400" b="0" u="none" strike="noStrike">
              <a:solidFill>
                <a:srgbClr val="FFFFFF"/>
              </a:solidFill>
              <a:effectLst/>
              <a:uFillTx/>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Functions</a:t>
            </a:r>
            <a:endParaRPr lang="en-US" sz="3000" b="0" u="none" strike="noStrike">
              <a:solidFill>
                <a:srgbClr val="000000"/>
              </a:solidFill>
              <a:effectLst/>
              <a:uFillTx/>
              <a:latin typeface="Arial"/>
            </a:endParaRPr>
          </a:p>
        </p:txBody>
      </p:sp>
      <p:sp>
        <p:nvSpPr>
          <p:cNvPr id="756" name="TextBox 2"/>
          <p:cNvSpPr/>
          <p:nvPr/>
        </p:nvSpPr>
        <p:spPr>
          <a:xfrm>
            <a:off x="392760" y="1033200"/>
            <a:ext cx="4120920" cy="15989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u="none" strike="noStrike" dirty="0">
                <a:solidFill>
                  <a:schemeClr val="lt1"/>
                </a:solidFill>
                <a:effectLst/>
                <a:uFillTx/>
                <a:latin typeface="Arial"/>
                <a:ea typeface="Arial"/>
              </a:rPr>
              <a:t>Functions are predefined operations we can call and reuse.</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can perform queries, do DML, perform arithmetic. </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MUST return a value (even if its just void).</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CANNOT perform TCL.</a:t>
            </a:r>
            <a:endParaRPr lang="en-US" sz="1400" b="0" u="none" strike="noStrike" dirty="0">
              <a:solidFill>
                <a:srgbClr val="FFFFFF"/>
              </a:solidFill>
              <a:effectLst/>
              <a:uFillTx/>
              <a:latin typeface="Arial"/>
            </a:endParaRPr>
          </a:p>
        </p:txBody>
      </p:sp>
      <p:sp>
        <p:nvSpPr>
          <p:cNvPr id="757" name="TextBox 4"/>
          <p:cNvSpPr/>
          <p:nvPr/>
        </p:nvSpPr>
        <p:spPr>
          <a:xfrm>
            <a:off x="4514040" y="1140120"/>
            <a:ext cx="4571640" cy="8092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chemeClr val="bg1"/>
                </a:solidFill>
                <a:effectLst/>
                <a:uFillTx/>
                <a:latin typeface="Consolas"/>
                <a:ea typeface="Arial"/>
              </a:rPr>
              <a:t>PL/</a:t>
            </a:r>
            <a:r>
              <a:rPr lang="en-US" sz="1400" b="0" u="none" strike="noStrike" dirty="0" err="1">
                <a:solidFill>
                  <a:schemeClr val="bg1"/>
                </a:solidFill>
                <a:effectLst/>
                <a:uFillTx/>
                <a:latin typeface="Consolas"/>
                <a:ea typeface="Arial"/>
              </a:rPr>
              <a:t>pgsql</a:t>
            </a:r>
            <a:r>
              <a:rPr lang="en-US" sz="1400" b="0" u="none" strike="noStrike" dirty="0">
                <a:solidFill>
                  <a:schemeClr val="bg1"/>
                </a:solidFill>
                <a:effectLst/>
                <a:uFillTx/>
                <a:latin typeface="Consolas"/>
                <a:ea typeface="Arial"/>
              </a:rPr>
              <a:t> - (Procedural language/</a:t>
            </a:r>
            <a:r>
              <a:rPr lang="en-US" sz="1400" b="0" u="none" strike="noStrike" dirty="0" err="1">
                <a:solidFill>
                  <a:schemeClr val="bg1"/>
                </a:solidFill>
                <a:effectLst/>
                <a:uFillTx/>
                <a:latin typeface="Consolas"/>
                <a:ea typeface="Arial"/>
              </a:rPr>
              <a:t>postgresSQL</a:t>
            </a:r>
            <a:r>
              <a:rPr lang="en-US" sz="1400" b="0" u="none" strike="noStrike" dirty="0">
                <a:solidFill>
                  <a:schemeClr val="bg1"/>
                </a:solidFill>
                <a:effectLst/>
                <a:uFillTx/>
                <a:latin typeface="Consolas"/>
                <a:ea typeface="Arial"/>
              </a:rPr>
              <a:t>)</a:t>
            </a:r>
            <a:endParaRPr lang="en-US" sz="1400" b="0" u="none" strike="noStrike" dirty="0">
              <a:solidFill>
                <a:schemeClr val="bg1"/>
              </a:solidFill>
              <a:effectLst/>
              <a:uFillTx/>
              <a:latin typeface="Arial"/>
            </a:endParaRPr>
          </a:p>
          <a:p>
            <a:pPr>
              <a:lnSpc>
                <a:spcPts val="1426"/>
              </a:lnSpc>
            </a:pPr>
            <a:r>
              <a:rPr lang="en-US" sz="1400" b="0" u="none" strike="noStrike" dirty="0">
                <a:solidFill>
                  <a:schemeClr val="bg1"/>
                </a:solidFill>
                <a:effectLst/>
                <a:uFillTx/>
                <a:latin typeface="Consolas"/>
                <a:ea typeface="Arial"/>
              </a:rPr>
              <a:t>this is how we write logic inside of </a:t>
            </a:r>
            <a:r>
              <a:rPr lang="en-US" sz="1400" b="0" u="none" strike="noStrike" dirty="0" err="1">
                <a:solidFill>
                  <a:schemeClr val="bg1"/>
                </a:solidFill>
                <a:effectLst/>
                <a:uFillTx/>
                <a:latin typeface="Consolas"/>
                <a:ea typeface="Arial"/>
              </a:rPr>
              <a:t>postgres</a:t>
            </a:r>
            <a:endParaRPr lang="en-US" sz="1400" b="0" u="none" strike="noStrike" dirty="0">
              <a:solidFill>
                <a:schemeClr val="bg1"/>
              </a:solidFill>
              <a:effectLst/>
              <a:uFillTx/>
              <a:latin typeface="Arial"/>
            </a:endParaRPr>
          </a:p>
          <a:p>
            <a:pPr>
              <a:lnSpc>
                <a:spcPts val="1426"/>
              </a:lnSpc>
            </a:pPr>
            <a:r>
              <a:rPr lang="en-US" sz="1400" b="0" u="none" strike="noStrike" dirty="0">
                <a:solidFill>
                  <a:schemeClr val="bg1"/>
                </a:solidFill>
                <a:effectLst/>
                <a:uFillTx/>
                <a:latin typeface="Consolas"/>
                <a:ea typeface="Arial"/>
              </a:rPr>
              <a:t>control flow, variables, error handling</a:t>
            </a:r>
            <a:endParaRPr lang="en-US" sz="1400" b="0" u="none" strike="noStrike" dirty="0">
              <a:solidFill>
                <a:schemeClr val="bg1"/>
              </a:solidFill>
              <a:effectLst/>
              <a:uFillTx/>
              <a:latin typeface="Arial"/>
            </a:endParaRPr>
          </a:p>
        </p:txBody>
      </p:sp>
      <p:sp>
        <p:nvSpPr>
          <p:cNvPr id="758" name="TextBox 6"/>
          <p:cNvSpPr/>
          <p:nvPr/>
        </p:nvSpPr>
        <p:spPr>
          <a:xfrm>
            <a:off x="377640" y="2930040"/>
            <a:ext cx="457164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 OR REPLACE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FUNCTION</a:t>
            </a:r>
            <a:r>
              <a:rPr lang="en-US" sz="1400" b="0" u="none" strike="noStrike" dirty="0">
                <a:solidFill>
                  <a:srgbClr val="CCCCCC"/>
                </a:solidFill>
                <a:effectLst/>
                <a:uFillTx/>
                <a:latin typeface="Consolas"/>
                <a:ea typeface="Arial"/>
              </a:rPr>
              <a:t> </a:t>
            </a:r>
            <a:r>
              <a:rPr lang="en-US" sz="1400" b="0" u="none" strike="noStrike" dirty="0" err="1">
                <a:solidFill>
                  <a:srgbClr val="DCDCAA"/>
                </a:solidFill>
                <a:effectLst/>
                <a:uFillTx/>
                <a:latin typeface="Consolas"/>
                <a:ea typeface="Arial"/>
              </a:rPr>
              <a:t>add_numbers</a:t>
            </a:r>
            <a:r>
              <a:rPr lang="en-US" sz="1400" b="0" u="none" strike="noStrike" dirty="0">
                <a:solidFill>
                  <a:srgbClr val="CCCCCC"/>
                </a:solidFill>
                <a:effectLst/>
                <a:uFillTx/>
                <a:latin typeface="Consolas"/>
                <a:ea typeface="Arial"/>
              </a:rPr>
              <a:t>(</a:t>
            </a:r>
            <a:r>
              <a:rPr lang="en-US" sz="1400" b="0" u="none" strike="noStrike" dirty="0">
                <a:solidFill>
                  <a:srgbClr val="569CD6"/>
                </a:solidFill>
                <a:effectLst/>
                <a:uFillTx/>
                <a:latin typeface="Consolas"/>
                <a:ea typeface="Arial"/>
              </a:rPr>
              <a:t>a</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 b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RETURNS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RETURN</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a</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b;</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
        <p:nvSpPr>
          <p:cNvPr id="759" name="TextBox 8"/>
          <p:cNvSpPr/>
          <p:nvPr/>
        </p:nvSpPr>
        <p:spPr>
          <a:xfrm>
            <a:off x="377640" y="4647600"/>
            <a:ext cx="457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add_numbers(</a:t>
            </a:r>
            <a:r>
              <a:rPr lang="en-US" sz="1400" b="0" u="none" strike="noStrike">
                <a:solidFill>
                  <a:srgbClr val="B5CEA8"/>
                </a:solidFill>
                <a:effectLst/>
                <a:uFillTx/>
                <a:latin typeface="Consolas"/>
                <a:ea typeface="Arial"/>
              </a:rPr>
              <a:t>5</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15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0" name="TextBox 10"/>
          <p:cNvSpPr/>
          <p:nvPr/>
        </p:nvSpPr>
        <p:spPr>
          <a:xfrm>
            <a:off x="4581720" y="293436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 OR REPLACE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FUNCTION</a:t>
            </a:r>
            <a:r>
              <a:rPr lang="en-US" sz="1400" b="0" u="none" strike="noStrike" dirty="0">
                <a:solidFill>
                  <a:srgbClr val="CCCCCC"/>
                </a:solidFill>
                <a:effectLst/>
                <a:uFillTx/>
                <a:latin typeface="Consolas"/>
                <a:ea typeface="Arial"/>
              </a:rPr>
              <a:t> </a:t>
            </a:r>
            <a:r>
              <a:rPr lang="en-US" sz="1400" b="0" u="none" strike="noStrike" dirty="0" err="1">
                <a:solidFill>
                  <a:srgbClr val="DCDCAA"/>
                </a:solidFill>
                <a:effectLst/>
                <a:uFillTx/>
                <a:latin typeface="Consolas"/>
                <a:ea typeface="Arial"/>
              </a:rPr>
              <a:t>add_user</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p_email</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TEXT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p_age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RETURNS</a:t>
            </a:r>
            <a:r>
              <a:rPr lang="en-US" sz="1400" b="0" u="none" strike="noStrike" dirty="0">
                <a:solidFill>
                  <a:srgbClr val="CCCCCC"/>
                </a:solidFill>
                <a:effectLst/>
                <a:uFillTx/>
                <a:latin typeface="Consolas"/>
                <a:ea typeface="Arial"/>
              </a:rPr>
              <a:t> VOID </a:t>
            </a: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INSERT INTO</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email, age) </a:t>
            </a:r>
            <a:r>
              <a:rPr lang="en-US" sz="1400" b="0" u="none" strike="noStrike" dirty="0">
                <a:solidFill>
                  <a:srgbClr val="569CD6"/>
                </a:solidFill>
                <a:effectLst/>
                <a:uFillTx/>
                <a:latin typeface="Consolas"/>
                <a:ea typeface="Arial"/>
              </a:rPr>
              <a:t>VALUES</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gen_random_uuid</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p_email</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p_age</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SQL Evironment Setup</a:t>
            </a:r>
            <a:endParaRPr lang="en-US" sz="2800" b="0" u="none" strike="noStrike">
              <a:solidFill>
                <a:schemeClr val="accent3"/>
              </a:solidFill>
              <a:effectLst/>
              <a:uFillTx/>
              <a:latin typeface="Hammersmith One"/>
            </a:endParaRPr>
          </a:p>
        </p:txBody>
      </p:sp>
      <p:sp>
        <p:nvSpPr>
          <p:cNvPr id="302"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02</a:t>
            </a:r>
            <a:endParaRPr lang="en-US" sz="6000" b="0" u="none" strike="noStrike">
              <a:solidFill>
                <a:schemeClr val="accent3"/>
              </a:solidFill>
              <a:effectLst/>
              <a:uFillTx/>
              <a:latin typeface="Hammersmith One"/>
            </a:endParaRPr>
          </a:p>
        </p:txBody>
      </p:sp>
      <p:grpSp>
        <p:nvGrpSpPr>
          <p:cNvPr id="303" name="Google Shape;407;p30"/>
          <p:cNvGrpSpPr/>
          <p:nvPr/>
        </p:nvGrpSpPr>
        <p:grpSpPr>
          <a:xfrm>
            <a:off x="4455720" y="1542240"/>
            <a:ext cx="4004640" cy="3067920"/>
            <a:chOff x="4455720" y="1542240"/>
            <a:chExt cx="4004640" cy="3067920"/>
          </a:xfrm>
        </p:grpSpPr>
        <p:sp>
          <p:nvSpPr>
            <p:cNvPr id="304"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5"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306"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7"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8"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9"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10"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1"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2"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3"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4"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5"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6"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317"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8"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9"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0"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1"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2"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3"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324"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325"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6"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7"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328"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329"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330"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331"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332"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3"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4"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5"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336"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337"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8"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9"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340"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341"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2"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3"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4"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5"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346"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7"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348"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349"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0"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351"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352"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3"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354"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5"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356"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357"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8"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359"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360"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1"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362"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363"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364"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365"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366"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7"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8"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369"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0"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1"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2"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3"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374"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5"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376"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7"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8"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9"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380"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381"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382"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383"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384"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385"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6"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2" name="TextBox 2"/>
          <p:cNvSpPr/>
          <p:nvPr/>
        </p:nvSpPr>
        <p:spPr>
          <a:xfrm>
            <a:off x="1065960" y="932040"/>
            <a:ext cx="703116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Stored Procedures are another way to create predefined and reusable blocks of SQL commands and logic.</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They differ from functions in that: returns are optional, they CAN use TCL</a:t>
            </a:r>
            <a:endParaRPr lang="en-US" sz="1400" b="0" u="none" strike="noStrike" dirty="0">
              <a:solidFill>
                <a:schemeClr val="bg1"/>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Functions &gt; one-time calculations, or one-off logic</a:t>
            </a:r>
            <a:endParaRPr lang="en-US" sz="1400" b="0" u="none" strike="noStrike" dirty="0">
              <a:solidFill>
                <a:schemeClr val="bg1"/>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Stored Procedures &gt; long running transactions, batch operations, etc. </a:t>
            </a:r>
            <a:endParaRPr lang="en-US" sz="1400" b="0" u="none" strike="noStrike" dirty="0">
              <a:solidFill>
                <a:schemeClr val="bg1"/>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p:txBody>
      </p:sp>
      <p:sp>
        <p:nvSpPr>
          <p:cNvPr id="763" name="TextBox 4"/>
          <p:cNvSpPr/>
          <p:nvPr/>
        </p:nvSpPr>
        <p:spPr>
          <a:xfrm>
            <a:off x="1345680" y="2176920"/>
            <a:ext cx="6471720" cy="260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PROCEDURE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deactivate_user</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 UUID)</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EXISTS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SELECT</a:t>
            </a:r>
            <a:r>
              <a:rPr lang="en-US" sz="1400" b="0" u="none" strike="noStrike" dirty="0">
                <a:solidFill>
                  <a:srgbClr val="CCCCCC"/>
                </a:solidFill>
                <a:effectLst/>
                <a:uFillTx/>
                <a:latin typeface="Consolas"/>
                <a:ea typeface="Arial"/>
              </a:rPr>
              <a:t> </a:t>
            </a:r>
            <a:r>
              <a:rPr lang="en-US" sz="1400" b="0" u="none" strike="noStrike" dirty="0">
                <a:solidFill>
                  <a:srgbClr val="B5CEA8"/>
                </a:solidFill>
                <a:effectLst/>
                <a:uFillTx/>
                <a:latin typeface="Consolas"/>
                <a:ea typeface="Arial"/>
              </a:rPr>
              <a:t>1</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FROM</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THEN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UPDATE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is_active</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False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RAISE NOTICE </a:t>
            </a:r>
            <a:r>
              <a:rPr lang="en-US" sz="1400" b="0" u="none" strike="noStrike" dirty="0">
                <a:solidFill>
                  <a:srgbClr val="CE9178"/>
                </a:solidFill>
                <a:effectLst/>
                <a:uFillTx/>
                <a:latin typeface="Consolas"/>
                <a:ea typeface="Arial"/>
              </a:rPr>
              <a:t>'User % not found'</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
        <p:nvSpPr>
          <p:cNvPr id="764" name="TextBox 6"/>
          <p:cNvSpPr/>
          <p:nvPr/>
        </p:nvSpPr>
        <p:spPr>
          <a:xfrm>
            <a:off x="2651760" y="46908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deactivate_user(</a:t>
            </a:r>
            <a:r>
              <a:rPr lang="en-US" sz="1400" b="0" u="none" strike="noStrike">
                <a:solidFill>
                  <a:srgbClr val="CE9178"/>
                </a:solidFill>
                <a:effectLst/>
                <a:uFillTx/>
                <a:latin typeface="Consolas"/>
                <a:ea typeface="Arial"/>
              </a:rPr>
              <a:t>'d7394442-1c66-45d9-8eb4-0e3d85780967'</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6" name="TextBox 8"/>
          <p:cNvSpPr/>
          <p:nvPr/>
        </p:nvSpPr>
        <p:spPr>
          <a:xfrm>
            <a:off x="323640" y="1717200"/>
            <a:ext cx="464328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COUNT</a:t>
            </a:r>
            <a:r>
              <a:rPr lang="en-US" sz="1400" b="0" u="none" strike="noStrike">
                <a:solidFill>
                  <a:srgbClr val="CCCCCC"/>
                </a:solidFill>
                <a:effectLst/>
                <a:uFillTx/>
                <a:latin typeface="Consolas"/>
                <a:ea typeface="Arial"/>
              </a:rPr>
              <a:t>(</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my_schema.users;</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7" name="TextBox 10"/>
          <p:cNvSpPr/>
          <p:nvPr/>
        </p:nvSpPr>
        <p:spPr>
          <a:xfrm>
            <a:off x="323640" y="3498120"/>
            <a:ext cx="5151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8" name="TextBox 3"/>
          <p:cNvSpPr/>
          <p:nvPr/>
        </p:nvSpPr>
        <p:spPr>
          <a:xfrm>
            <a:off x="4572000" y="3985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get_invoice_sum_by_country(</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9" name="TextBox 7"/>
          <p:cNvSpPr/>
          <p:nvPr/>
        </p:nvSpPr>
        <p:spPr>
          <a:xfrm>
            <a:off x="4581720" y="1645200"/>
            <a:ext cx="4571640" cy="224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get_invoice_sum_by_country(country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NUMERIC</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SUM</a:t>
            </a:r>
            <a:r>
              <a:rPr lang="en-US" sz="1400" b="0" u="none" strike="noStrike">
                <a:solidFill>
                  <a:srgbClr val="CCCCCC"/>
                </a:solidFill>
                <a:effectLst/>
                <a:uFillTx/>
                <a:latin typeface="Consolas"/>
                <a:ea typeface="Arial"/>
              </a:rPr>
              <a:t>(total)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billing_country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country</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GROUP BY</a:t>
            </a:r>
            <a:r>
              <a:rPr lang="en-US" sz="1400" b="0" u="none" strike="noStrike">
                <a:solidFill>
                  <a:srgbClr val="CCCCCC"/>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Joins</a:t>
            </a:r>
            <a:endParaRPr lang="en-US" sz="3000" b="0" u="none" strike="noStrike">
              <a:solidFill>
                <a:srgbClr val="000000"/>
              </a:solidFill>
              <a:effectLst/>
              <a:uFillTx/>
              <a:latin typeface="Arial"/>
            </a:endParaRPr>
          </a:p>
        </p:txBody>
      </p:sp>
      <p:sp>
        <p:nvSpPr>
          <p:cNvPr id="771" name="TextBox 2"/>
          <p:cNvSpPr/>
          <p:nvPr/>
        </p:nvSpPr>
        <p:spPr>
          <a:xfrm>
            <a:off x="1036440" y="1059120"/>
            <a:ext cx="70898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Joins are a way to combine two tables which may or may not include filtering of records.</a:t>
            </a:r>
            <a:endParaRPr lang="en-US" sz="1400" b="0" u="none" strike="noStrike">
              <a:solidFill>
                <a:srgbClr val="FFFFFF"/>
              </a:solidFill>
              <a:effectLst/>
              <a:uFillTx/>
              <a:latin typeface="Arial"/>
            </a:endParaRPr>
          </a:p>
        </p:txBody>
      </p:sp>
      <p:sp>
        <p:nvSpPr>
          <p:cNvPr id="772" name="TextBox 3"/>
          <p:cNvSpPr/>
          <p:nvPr/>
        </p:nvSpPr>
        <p:spPr>
          <a:xfrm>
            <a:off x="824400" y="1494360"/>
            <a:ext cx="7494840" cy="31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INNER JOIN – for each row on the left, find a matching row on the right, return the combined result.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CROSS JOIN – every row from the left table is combined with every row from the second table; This differs from INNER JOIN because no filter is applied to match the records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LEFT JOIN – return all rows from the left table, and for each row, the matching rows on the right table; If no match is found, the columns from the right table will contain NULL values.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RIGHT JOIN – returns all values from the right table, and for each row, the matching rows for the left table; Rare to use as we can just use a LEFT JOIN and swap the table order.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FULL OUTER JOIN – returns all rows from both tables, with NULLs in columns where no match is found on either side. </a:t>
            </a:r>
            <a:endParaRPr lang="en-US" sz="1400" b="0" u="none" strike="noStrike">
              <a:solidFill>
                <a:srgbClr val="FFFFFF"/>
              </a:solidFill>
              <a:effectLst/>
              <a:uFillTx/>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Inner Joins</a:t>
            </a:r>
            <a:endParaRPr lang="en-US" sz="3000" b="0" u="none" strike="noStrike">
              <a:solidFill>
                <a:srgbClr val="000000"/>
              </a:solidFill>
              <a:effectLst/>
              <a:uFillTx/>
              <a:latin typeface="Arial"/>
            </a:endParaRPr>
          </a:p>
        </p:txBody>
      </p:sp>
      <p:sp>
        <p:nvSpPr>
          <p:cNvPr id="774" name="TextBox 3"/>
          <p:cNvSpPr/>
          <p:nvPr/>
        </p:nvSpPr>
        <p:spPr>
          <a:xfrm>
            <a:off x="2295720" y="1099800"/>
            <a:ext cx="4571640" cy="332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chemeClr val="lt1"/>
                </a:solidFill>
                <a:effectLst/>
                <a:uFillTx/>
                <a:latin typeface="Consolas"/>
                <a:ea typeface="Arial"/>
              </a:rPr>
              <a:t>OPTION 1:</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ON i.customer_id = c.customer_id;</a:t>
            </a:r>
            <a:endParaRPr lang="en-US" sz="1400" b="0" u="none" strike="noStrike">
              <a:solidFill>
                <a:srgbClr val="FFFFFF"/>
              </a:solidFill>
              <a:effectLst/>
              <a:uFillTx/>
              <a:latin typeface="Arial"/>
            </a:endParaRPr>
          </a:p>
          <a:p>
            <a:pPr>
              <a:lnSpc>
                <a:spcPts val="1426"/>
              </a:lnSpc>
            </a:pPr>
            <a:br>
              <a:rPr sz="1400"/>
            </a:br>
            <a:br>
              <a:rPr sz="1400"/>
            </a:br>
            <a:r>
              <a:rPr lang="en-US" sz="1400" b="0" u="none" strike="noStrike">
                <a:solidFill>
                  <a:schemeClr val="lt1"/>
                </a:solidFill>
                <a:effectLst/>
                <a:uFillTx/>
                <a:latin typeface="Consolas"/>
                <a:ea typeface="Arial"/>
              </a:rPr>
              <a:t>OPTION 2:</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WHERE i.customer_id = c.customer_id;</a:t>
            </a:r>
            <a:endParaRPr lang="en-US" sz="1400" b="0" u="none" strike="noStrike">
              <a:solidFill>
                <a:srgbClr val="FFFFFF"/>
              </a:solidFill>
              <a:effectLst/>
              <a:uFillTx/>
              <a:latin typeface="Arial"/>
            </a:endParaRPr>
          </a:p>
          <a:p>
            <a:pPr>
              <a:lnSpc>
                <a:spcPts val="1426"/>
              </a:lnSpc>
            </a:pPr>
            <a:br>
              <a:rPr sz="1400"/>
            </a:b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OPTION 3 THE "PROPER WAY"</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INNER 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    ON i.customer_id = c.customer_id;</a:t>
            </a:r>
            <a:endParaRPr lang="en-US" sz="1400" b="0" u="none" strike="noStrike">
              <a:solidFill>
                <a:srgbClr val="FFFFFF"/>
              </a:solidFill>
              <a:effectLst/>
              <a:uFillTx/>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Cross Join</a:t>
            </a:r>
            <a:endParaRPr lang="en-US" sz="3000" b="0" u="none" strike="noStrike">
              <a:solidFill>
                <a:srgbClr val="000000"/>
              </a:solidFill>
              <a:effectLst/>
              <a:uFillTx/>
              <a:latin typeface="Arial"/>
            </a:endParaRPr>
          </a:p>
        </p:txBody>
      </p:sp>
      <p:sp>
        <p:nvSpPr>
          <p:cNvPr id="776" name="TextBox 3"/>
          <p:cNvSpPr/>
          <p:nvPr/>
        </p:nvSpPr>
        <p:spPr>
          <a:xfrm>
            <a:off x="2295720" y="1460880"/>
            <a:ext cx="457164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p:txBody>
      </p:sp>
      <p:sp>
        <p:nvSpPr>
          <p:cNvPr id="777" name="TextBox 5"/>
          <p:cNvSpPr/>
          <p:nvPr/>
        </p:nvSpPr>
        <p:spPr>
          <a:xfrm>
            <a:off x="2295720" y="28422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Left Joins / Right Joins</a:t>
            </a:r>
            <a:endParaRPr lang="en-US" sz="3000" b="0" u="none" strike="noStrike">
              <a:solidFill>
                <a:srgbClr val="000000"/>
              </a:solidFill>
              <a:effectLst/>
              <a:uFillTx/>
              <a:latin typeface="Arial"/>
            </a:endParaRPr>
          </a:p>
        </p:txBody>
      </p:sp>
      <p:sp>
        <p:nvSpPr>
          <p:cNvPr id="779" name="TextBox 3"/>
          <p:cNvSpPr/>
          <p:nvPr/>
        </p:nvSpPr>
        <p:spPr>
          <a:xfrm>
            <a:off x="449280" y="2628000"/>
            <a:ext cx="401112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c.customer_id;</a:t>
            </a:r>
            <a:endParaRPr lang="en-US" sz="1400" b="0" u="none" strike="noStrike">
              <a:solidFill>
                <a:srgbClr val="FFFFFF"/>
              </a:solidFill>
              <a:effectLst/>
              <a:uFillTx/>
              <a:latin typeface="Arial"/>
            </a:endParaRPr>
          </a:p>
        </p:txBody>
      </p:sp>
      <p:sp>
        <p:nvSpPr>
          <p:cNvPr id="780" name="TextBox 5"/>
          <p:cNvSpPr/>
          <p:nvPr/>
        </p:nvSpPr>
        <p:spPr>
          <a:xfrm>
            <a:off x="4581720" y="222192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1" name="TextBox 6"/>
          <p:cNvSpPr/>
          <p:nvPr/>
        </p:nvSpPr>
        <p:spPr>
          <a:xfrm>
            <a:off x="524880" y="2322000"/>
            <a:ext cx="910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Left Join:</a:t>
            </a:r>
            <a:endParaRPr lang="en-US" sz="1400" b="0" u="none" strike="noStrike">
              <a:solidFill>
                <a:srgbClr val="FFFFFF"/>
              </a:solidFill>
              <a:effectLst/>
              <a:uFillTx/>
              <a:latin typeface="Arial"/>
            </a:endParaRPr>
          </a:p>
        </p:txBody>
      </p:sp>
      <p:sp>
        <p:nvSpPr>
          <p:cNvPr id="782" name="TextBox 7"/>
          <p:cNvSpPr/>
          <p:nvPr/>
        </p:nvSpPr>
        <p:spPr>
          <a:xfrm>
            <a:off x="4581720" y="1914120"/>
            <a:ext cx="4155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Right Join via LEFT JOIN (just flip values around):</a:t>
            </a:r>
            <a:endParaRPr lang="en-US" sz="1400" b="0" u="none" strike="noStrike">
              <a:solidFill>
                <a:srgbClr val="FFFFFF"/>
              </a:solidFill>
              <a:effectLst/>
              <a:uFillTx/>
              <a:latin typeface="Arial"/>
            </a:endParaRPr>
          </a:p>
        </p:txBody>
      </p:sp>
      <p:sp>
        <p:nvSpPr>
          <p:cNvPr id="783" name="TextBox 9"/>
          <p:cNvSpPr/>
          <p:nvPr/>
        </p:nvSpPr>
        <p:spPr>
          <a:xfrm>
            <a:off x="4683240" y="3799080"/>
            <a:ext cx="457560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RIGHT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4" name="TextBox 10"/>
          <p:cNvSpPr/>
          <p:nvPr/>
        </p:nvSpPr>
        <p:spPr>
          <a:xfrm>
            <a:off x="4683240" y="3276000"/>
            <a:ext cx="392400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Most people don’t bother with this, and instead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Just flip around a left join:</a:t>
            </a:r>
            <a:endParaRPr lang="en-US" sz="1400" b="0" u="none" strike="noStrike">
              <a:solidFill>
                <a:srgbClr val="FFFFFF"/>
              </a:solidFill>
              <a:effectLst/>
              <a:uFillTx/>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Full Outer Join</a:t>
            </a:r>
            <a:endParaRPr lang="en-US" sz="3000" b="0" u="none" strike="noStrike">
              <a:solidFill>
                <a:srgbClr val="000000"/>
              </a:solidFill>
              <a:effectLst/>
              <a:uFillTx/>
              <a:latin typeface="Arial"/>
            </a:endParaRPr>
          </a:p>
        </p:txBody>
      </p:sp>
      <p:sp>
        <p:nvSpPr>
          <p:cNvPr id="786" name="TextBox 3"/>
          <p:cNvSpPr/>
          <p:nvPr/>
        </p:nvSpPr>
        <p:spPr>
          <a:xfrm>
            <a:off x="2295720" y="158040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FULL OUTER JOIN</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invoice.customer_id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customer.customer_id;</a:t>
            </a:r>
            <a:endParaRPr lang="en-US" sz="1400" b="0" u="none" strike="noStrike">
              <a:solidFill>
                <a:srgbClr val="FFFFFF"/>
              </a:solidFill>
              <a:effectLst/>
              <a:uFillTx/>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Subqueries</a:t>
            </a:r>
            <a:endParaRPr lang="en-US" sz="3000" b="0" u="none" strike="noStrike">
              <a:solidFill>
                <a:srgbClr val="000000"/>
              </a:solidFill>
              <a:effectLst/>
              <a:uFillTx/>
              <a:latin typeface="Arial"/>
            </a:endParaRPr>
          </a:p>
        </p:txBody>
      </p:sp>
      <p:sp>
        <p:nvSpPr>
          <p:cNvPr id="788" name="TextBox 2"/>
          <p:cNvSpPr/>
          <p:nvPr/>
        </p:nvSpPr>
        <p:spPr>
          <a:xfrm>
            <a:off x="1741320" y="1130760"/>
            <a:ext cx="56610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Subqueries – a query within a query that helps us get filtered results</a:t>
            </a:r>
            <a:endParaRPr lang="en-US" sz="1400" b="0" u="none" strike="noStrike">
              <a:solidFill>
                <a:srgbClr val="FFFFFF"/>
              </a:solidFill>
              <a:effectLst/>
              <a:uFillTx/>
              <a:latin typeface="Arial"/>
            </a:endParaRPr>
          </a:p>
        </p:txBody>
      </p:sp>
      <p:sp>
        <p:nvSpPr>
          <p:cNvPr id="789" name="TextBox 4"/>
          <p:cNvSpPr/>
          <p:nvPr/>
        </p:nvSpPr>
        <p:spPr>
          <a:xfrm>
            <a:off x="490680" y="2442960"/>
            <a:ext cx="303948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90" name="TextBox 6"/>
          <p:cNvSpPr/>
          <p:nvPr/>
        </p:nvSpPr>
        <p:spPr>
          <a:xfrm>
            <a:off x="4218120" y="211968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WITH</a:t>
            </a:r>
            <a:r>
              <a:rPr lang="en-US" sz="1400" b="0" u="none" strike="noStrike">
                <a:solidFill>
                  <a:srgbClr val="CCCCCC"/>
                </a:solidFill>
                <a:effectLst/>
                <a:uFillTx/>
                <a:latin typeface="Consolas"/>
                <a:ea typeface="Arial"/>
              </a:rPr>
              <a:t> us_customers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us_customers);</a:t>
            </a:r>
            <a:endParaRPr lang="en-US" sz="1400" b="0" u="none" strike="noStrike">
              <a:solidFill>
                <a:srgbClr val="FFFFFF"/>
              </a:solidFill>
              <a:effectLst/>
              <a:uFillTx/>
              <a:latin typeface="Arial"/>
            </a:endParaRPr>
          </a:p>
        </p:txBody>
      </p:sp>
      <p:sp>
        <p:nvSpPr>
          <p:cNvPr id="791" name="TextBox 7"/>
          <p:cNvSpPr/>
          <p:nvPr/>
        </p:nvSpPr>
        <p:spPr>
          <a:xfrm>
            <a:off x="3222360" y="1717560"/>
            <a:ext cx="56152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Increase your readability by using a CTE (common table expression):</a:t>
            </a:r>
            <a:endParaRPr lang="en-US" sz="1400" b="0" u="none" strike="noStrike">
              <a:solidFill>
                <a:srgbClr val="FFFFFF"/>
              </a:solidFill>
              <a:effectLst/>
              <a:uFillTx/>
              <a:latin typeface="Arial"/>
            </a:endParaRPr>
          </a:p>
        </p:txBody>
      </p:sp>
      <p:sp>
        <p:nvSpPr>
          <p:cNvPr id="792" name="TextBox 8"/>
          <p:cNvSpPr/>
          <p:nvPr/>
        </p:nvSpPr>
        <p:spPr>
          <a:xfrm>
            <a:off x="413640" y="2119680"/>
            <a:ext cx="1596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Normal subquery:</a:t>
            </a:r>
            <a:endParaRPr lang="en-US" sz="1400" b="0" u="none" strike="noStrike">
              <a:solidFill>
                <a:srgbClr val="FFFFFF"/>
              </a:solidFill>
              <a:effectLst/>
              <a:uFillTx/>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Indexing</a:t>
            </a:r>
            <a:endParaRPr lang="en-US" sz="3000" b="0" u="none" strike="noStrike">
              <a:solidFill>
                <a:srgbClr val="000000"/>
              </a:solidFill>
              <a:effectLst/>
              <a:uFillTx/>
              <a:latin typeface="Arial"/>
            </a:endParaRPr>
          </a:p>
        </p:txBody>
      </p:sp>
      <p:sp>
        <p:nvSpPr>
          <p:cNvPr id="794" name="TextBox 3"/>
          <p:cNvSpPr/>
          <p:nvPr/>
        </p:nvSpPr>
        <p:spPr>
          <a:xfrm>
            <a:off x="1143000" y="4246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INDEX</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idx_users_email</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customer (email);</a:t>
            </a:r>
            <a:endParaRPr lang="en-US" sz="1400" b="0" u="none" strike="noStrike">
              <a:solidFill>
                <a:srgbClr val="FFFFFF"/>
              </a:solidFill>
              <a:effectLst/>
              <a:uFillTx/>
              <a:latin typeface="Arial"/>
            </a:endParaRPr>
          </a:p>
        </p:txBody>
      </p:sp>
      <p:sp>
        <p:nvSpPr>
          <p:cNvPr id="795" name="TextBox 4"/>
          <p:cNvSpPr/>
          <p:nvPr/>
        </p:nvSpPr>
        <p:spPr>
          <a:xfrm>
            <a:off x="1216080" y="3657600"/>
            <a:ext cx="653544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B-Tree Index (the default):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Any operation that uses: =, &lt;, &lt;=, &gt;, &gt;=, BETWEEN, ORDER BY, LIKE ‘prefix%’</a:t>
            </a:r>
            <a:endParaRPr lang="en-US" sz="1400" b="0" u="none" strike="noStrike">
              <a:solidFill>
                <a:srgbClr val="FFFFFF"/>
              </a:solidFill>
              <a:effectLst/>
              <a:uFillTx/>
              <a:latin typeface="Arial"/>
            </a:endParaRPr>
          </a:p>
        </p:txBody>
      </p:sp>
      <p:sp>
        <p:nvSpPr>
          <p:cNvPr id="796" name="TextBox 5"/>
          <p:cNvSpPr/>
          <p:nvPr/>
        </p:nvSpPr>
        <p:spPr>
          <a:xfrm>
            <a:off x="1371960" y="932040"/>
            <a:ext cx="6642720" cy="22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Indexing makes queries more efficient. This is a practice in optimization.</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Different underlying data structures will form depending on the index we use. You don’t need to concern yourself with these internal workings. Just know the different types of indexes and where they are best applied.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Buuuuutt…. B-Tree is short for balanced index. Think of a binary tree, but this data structure is much wider. (each node has many children)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B-trees store many keys per node. A b-tree is usually only 3-4 levels deep, even for millions of records.</a:t>
            </a:r>
            <a:endParaRPr lang="en-US" sz="1400" b="0" u="none" strike="noStrike">
              <a:solidFill>
                <a:srgbClr val="FFFFFF"/>
              </a:solidFill>
              <a:effectLst/>
              <a:uFillTx/>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Title 2"/>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JSONB</a:t>
            </a:r>
            <a:endParaRPr lang="en-US" sz="3000" b="0" u="none" strike="noStrike">
              <a:solidFill>
                <a:srgbClr val="000000"/>
              </a:solidFill>
              <a:effectLst/>
              <a:uFillTx/>
              <a:latin typeface="Arial"/>
            </a:endParaRPr>
          </a:p>
        </p:txBody>
      </p:sp>
      <p:sp>
        <p:nvSpPr>
          <p:cNvPr id="798" name="TextBox 797"/>
          <p:cNvSpPr txBox="1"/>
          <p:nvPr/>
        </p:nvSpPr>
        <p:spPr>
          <a:xfrm>
            <a:off x="1143000" y="1143000"/>
            <a:ext cx="7086600" cy="1371600"/>
          </a:xfrm>
          <a:prstGeom prst="rect">
            <a:avLst/>
          </a:prstGeom>
          <a:noFill/>
          <a:ln w="0">
            <a:noFill/>
          </a:ln>
        </p:spPr>
        <p:txBody>
          <a:bodyPr lIns="90000" tIns="45000" rIns="90000" bIns="45000" anchor="t" anchorCtr="1">
            <a:spAutoFit/>
          </a:bodyPr>
          <a:lstStyle/>
          <a:p>
            <a:pPr algn="ctr"/>
            <a:r>
              <a:rPr lang="en-US" sz="1800" b="0" u="none" strike="noStrike">
                <a:solidFill>
                  <a:srgbClr val="FFFFFF"/>
                </a:solidFill>
                <a:effectLst/>
                <a:uFillTx/>
                <a:latin typeface="Arial"/>
              </a:rPr>
              <a:t>JSONB is the preferred datatype most often for json.</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It stores decomposed binary json which is ideal for query speeds</a:t>
            </a:r>
          </a:p>
        </p:txBody>
      </p:sp>
      <p:sp>
        <p:nvSpPr>
          <p:cNvPr id="799" name="TextBox 798"/>
          <p:cNvSpPr txBox="1"/>
          <p:nvPr/>
        </p:nvSpPr>
        <p:spPr>
          <a:xfrm>
            <a:off x="1828800" y="2657880"/>
            <a:ext cx="5715000" cy="1228320"/>
          </a:xfrm>
          <a:prstGeom prst="rect">
            <a:avLst/>
          </a:prstGeom>
          <a:noFill/>
          <a:ln w="0">
            <a:noFill/>
          </a:ln>
        </p:spPr>
        <p:txBody>
          <a:bodyPr lIns="90000" tIns="45000" rIns="90000" bIns="45000" anchor="t">
            <a:spAutoFit/>
          </a:bodyPr>
          <a:lstStyle/>
          <a:p>
            <a:r>
              <a:rPr lang="en-US" sz="1400" b="0" u="none" strike="noStrike" dirty="0">
                <a:solidFill>
                  <a:srgbClr val="FFFFFF"/>
                </a:solidFill>
                <a:effectLst/>
                <a:uFillTx/>
                <a:latin typeface="Arial"/>
              </a:rPr>
              <a:t>ALTER TABLE </a:t>
            </a:r>
            <a:r>
              <a:rPr lang="en-US" sz="1400" b="0" u="none" strike="noStrike" dirty="0" err="1">
                <a:solidFill>
                  <a:srgbClr val="FFFFFF"/>
                </a:solidFill>
                <a:effectLst/>
                <a:uFillTx/>
                <a:latin typeface="Arial"/>
              </a:rPr>
              <a:t>customerADD</a:t>
            </a:r>
            <a:r>
              <a:rPr lang="en-US" sz="1400" b="0" u="none" strike="noStrike" dirty="0">
                <a:solidFill>
                  <a:srgbClr val="FFFFFF"/>
                </a:solidFill>
                <a:effectLst/>
                <a:uFillTx/>
                <a:latin typeface="Arial"/>
              </a:rPr>
              <a:t> COLUMN attributes JSONB;</a:t>
            </a:r>
          </a:p>
          <a:p>
            <a:pPr>
              <a:lnSpc>
                <a:spcPct val="100000"/>
              </a:lnSpc>
              <a:spcBef>
                <a:spcPts val="57"/>
              </a:spcBef>
            </a:pPr>
            <a:r>
              <a:rPr lang="en-US" sz="900" b="0" u="none" strike="noStrike" dirty="0">
                <a:solidFill>
                  <a:srgbClr val="FFFFFF"/>
                </a:solidFill>
                <a:effectLst/>
                <a:uFillTx/>
                <a:latin typeface="Arial"/>
              </a:rPr>
              <a:t>INSERT INTO customer (</a:t>
            </a:r>
            <a:r>
              <a:rPr lang="en-US" sz="900" b="0" u="none" strike="noStrike" dirty="0" err="1">
                <a:solidFill>
                  <a:srgbClr val="FFFFFF"/>
                </a:solidFill>
                <a:effectLst/>
                <a:uFillTx/>
                <a:latin typeface="Arial"/>
              </a:rPr>
              <a:t>customer_id</a:t>
            </a:r>
            <a:r>
              <a:rPr lang="en-US" sz="900" b="0" u="none" strike="noStrike" dirty="0">
                <a:solidFill>
                  <a:srgbClr val="FFFFFF"/>
                </a:solidFill>
                <a:effectLst/>
                <a:uFillTx/>
                <a:latin typeface="Arial"/>
              </a:rPr>
              <a:t>, email, </a:t>
            </a:r>
            <a:r>
              <a:rPr lang="en-US" sz="900" b="0" u="none" strike="noStrike" dirty="0" err="1">
                <a:solidFill>
                  <a:srgbClr val="FFFFFF"/>
                </a:solidFill>
                <a:effectLst/>
                <a:uFillTx/>
                <a:latin typeface="Arial"/>
              </a:rPr>
              <a:t>first_name</a:t>
            </a:r>
            <a:r>
              <a:rPr lang="en-US" sz="900" b="0" u="none" strike="noStrike" dirty="0">
                <a:solidFill>
                  <a:srgbClr val="FFFFFF"/>
                </a:solidFill>
                <a:effectLst/>
                <a:uFillTx/>
                <a:latin typeface="Arial"/>
              </a:rPr>
              <a:t>, </a:t>
            </a:r>
            <a:r>
              <a:rPr lang="en-US" sz="900" b="0" u="none" strike="noStrike" dirty="0" err="1">
                <a:solidFill>
                  <a:srgbClr val="FFFFFF"/>
                </a:solidFill>
                <a:effectLst/>
                <a:uFillTx/>
                <a:latin typeface="Arial"/>
              </a:rPr>
              <a:t>last_name</a:t>
            </a:r>
            <a:r>
              <a:rPr lang="en-US" sz="900" b="0" u="none" strike="noStrike" dirty="0">
                <a:solidFill>
                  <a:srgbClr val="FFFFFF"/>
                </a:solidFill>
                <a:effectLst/>
                <a:uFillTx/>
                <a:latin typeface="Arial"/>
              </a:rPr>
              <a:t>, attributes) VALUES</a:t>
            </a:r>
          </a:p>
          <a:p>
            <a:pPr>
              <a:lnSpc>
                <a:spcPct val="100000"/>
              </a:lnSpc>
              <a:spcBef>
                <a:spcPts val="57"/>
              </a:spcBef>
            </a:pPr>
            <a:r>
              <a:rPr lang="en-US" sz="900" b="0" u="none" strike="noStrike" dirty="0">
                <a:solidFill>
                  <a:srgbClr val="FFFFFF"/>
                </a:solidFill>
                <a:effectLst/>
                <a:uFillTx/>
                <a:latin typeface="Arial"/>
              </a:rPr>
              <a:t>(60, 'alice@a.com', 'Alice', 'A',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(61, 'bob@b.com', 'Bob', 'B',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a:t>
            </a:r>
            <a:r>
              <a:rPr lang="en-US" sz="900" b="0" u="none" strike="noStrike" dirty="0" err="1">
                <a:solidFill>
                  <a:srgbClr val="FFFFFF"/>
                </a:solidFill>
                <a:effectLst/>
                <a:uFillTx/>
                <a:latin typeface="Arial"/>
              </a:rPr>
              <a:t>eu</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(62, 'carol@c.com', 'Carol', 'C',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(63, 'dave@d.com', 'Dave', 'D',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(64, 'eve@e.com', 'Eve', 'E', '{"segment":"startup","region":"</a:t>
            </a:r>
            <a:r>
              <a:rPr lang="en-US" sz="900" b="0" u="none" strike="noStrike" dirty="0" err="1">
                <a:solidFill>
                  <a:srgbClr val="FFFFFF"/>
                </a:solidFill>
                <a:effectLst/>
                <a:uFillTx/>
                <a:latin typeface="Arial"/>
              </a:rPr>
              <a:t>apac</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sp>
        <p:nvSpPr>
          <p:cNvPr id="388" name="TextBox 2"/>
          <p:cNvSpPr/>
          <p:nvPr/>
        </p:nvSpPr>
        <p:spPr>
          <a:xfrm>
            <a:off x="446760" y="1042920"/>
            <a:ext cx="4881240" cy="199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50000"/>
              </a:lnSpc>
            </a:pPr>
            <a:r>
              <a:rPr lang="en-US" sz="1400" b="0" u="none" strike="noStrike">
                <a:solidFill>
                  <a:schemeClr val="lt1"/>
                </a:solidFill>
                <a:effectLst/>
                <a:uFillTx/>
                <a:latin typeface="Arial"/>
                <a:ea typeface="Arial"/>
              </a:rPr>
              <a:t>docker run –e “Accept_EULA=Y”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“MSSQL_SA_PASSWORD=Password123!”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“MSSQL_PID=Express”</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-p 1433:1433</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-d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mcr.Microsoft.com/mssql/server:2022-latest</a:t>
            </a:r>
            <a:endParaRPr lang="en-US" sz="1400" b="0" u="none" strike="noStrike">
              <a:solidFill>
                <a:srgbClr val="FFFFFF"/>
              </a:solidFill>
              <a:effectLst/>
              <a:uFillTx/>
              <a:latin typeface="Arial"/>
            </a:endParaRPr>
          </a:p>
        </p:txBody>
      </p:sp>
      <p:cxnSp>
        <p:nvCxnSpPr>
          <p:cNvPr id="389" name="Straight Arrow Connector 4"/>
          <p:cNvCxnSpPr/>
          <p:nvPr/>
        </p:nvCxnSpPr>
        <p:spPr>
          <a:xfrm>
            <a:off x="7070400" y="1447200"/>
            <a:ext cx="914760" cy="914760"/>
          </a:xfrm>
          <a:prstGeom prst="straightConnector1">
            <a:avLst/>
          </a:prstGeom>
          <a:ln>
            <a:solidFill>
              <a:srgbClr val="57496D"/>
            </a:solidFill>
            <a:round/>
            <a:tailEnd type="triangle" w="med" len="med"/>
          </a:ln>
        </p:spPr>
      </p:cxnSp>
      <p:sp>
        <p:nvSpPr>
          <p:cNvPr id="390" name="Arrow: Right 5"/>
          <p:cNvSpPr/>
          <p:nvPr/>
        </p:nvSpPr>
        <p:spPr>
          <a:xfrm flipH="1">
            <a:off x="5202000" y="1433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1" name="Arrow: Right 8"/>
          <p:cNvSpPr/>
          <p:nvPr/>
        </p:nvSpPr>
        <p:spPr>
          <a:xfrm flipH="1">
            <a:off x="5123880" y="209556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2" name="Arrow: Right 9"/>
          <p:cNvSpPr/>
          <p:nvPr/>
        </p:nvSpPr>
        <p:spPr>
          <a:xfrm flipH="1">
            <a:off x="5123880" y="23896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3" name="TextBox 10"/>
          <p:cNvSpPr/>
          <p:nvPr/>
        </p:nvSpPr>
        <p:spPr>
          <a:xfrm>
            <a:off x="5640840" y="1398960"/>
            <a:ext cx="2343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Sets environment variables</a:t>
            </a:r>
            <a:endParaRPr lang="en-US" sz="1400" b="0" u="none" strike="noStrike">
              <a:solidFill>
                <a:srgbClr val="FFFFFF"/>
              </a:solidFill>
              <a:effectLst/>
              <a:uFillTx/>
              <a:latin typeface="Arial"/>
            </a:endParaRPr>
          </a:p>
        </p:txBody>
      </p:sp>
      <p:sp>
        <p:nvSpPr>
          <p:cNvPr id="394" name="TextBox 11"/>
          <p:cNvSpPr/>
          <p:nvPr/>
        </p:nvSpPr>
        <p:spPr>
          <a:xfrm>
            <a:off x="5527800" y="2044080"/>
            <a:ext cx="27298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Determines the ports to be used</a:t>
            </a:r>
            <a:endParaRPr lang="en-US" sz="1400" b="0" u="none" strike="noStrike">
              <a:solidFill>
                <a:srgbClr val="FFFFFF"/>
              </a:solidFill>
              <a:effectLst/>
              <a:uFillTx/>
              <a:latin typeface="Arial"/>
            </a:endParaRPr>
          </a:p>
        </p:txBody>
      </p:sp>
      <p:sp>
        <p:nvSpPr>
          <p:cNvPr id="395" name="TextBox 12"/>
          <p:cNvSpPr/>
          <p:nvPr/>
        </p:nvSpPr>
        <p:spPr>
          <a:xfrm>
            <a:off x="5522040" y="2351880"/>
            <a:ext cx="3239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Container starts in the background</a:t>
            </a:r>
            <a:endParaRPr lang="en-US" sz="1400" b="0" u="none" strike="noStrike">
              <a:solidFill>
                <a:srgbClr val="FFFFFF"/>
              </a:solidFill>
              <a:effectLst/>
              <a:uFillTx/>
              <a:latin typeface="Arial"/>
            </a:endParaRPr>
          </a:p>
        </p:txBody>
      </p:sp>
      <p:sp>
        <p:nvSpPr>
          <p:cNvPr id="396" name="Arrow: Right 13"/>
          <p:cNvSpPr/>
          <p:nvPr/>
        </p:nvSpPr>
        <p:spPr>
          <a:xfrm flipH="1">
            <a:off x="5123880" y="27352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7" name="TextBox 14"/>
          <p:cNvSpPr/>
          <p:nvPr/>
        </p:nvSpPr>
        <p:spPr>
          <a:xfrm>
            <a:off x="5605920" y="2699280"/>
            <a:ext cx="2351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container image to use</a:t>
            </a:r>
            <a:endParaRPr lang="en-US" sz="1400" b="0" u="none" strike="noStrike">
              <a:solidFill>
                <a:srgbClr val="FFFFFF"/>
              </a:solidFill>
              <a:effectLst/>
              <a:uFillTx/>
              <a:latin typeface="Arial"/>
            </a:endParaRPr>
          </a:p>
        </p:txBody>
      </p:sp>
      <p:pic>
        <p:nvPicPr>
          <p:cNvPr id="398" name="Picture 20"/>
          <p:cNvPicPr/>
          <p:nvPr/>
        </p:nvPicPr>
        <p:blipFill>
          <a:blip r:embed="rId2"/>
          <a:stretch/>
        </p:blipFill>
        <p:spPr>
          <a:xfrm>
            <a:off x="850680" y="3385800"/>
            <a:ext cx="7442280" cy="1332720"/>
          </a:xfrm>
          <a:prstGeom prst="rect">
            <a:avLst/>
          </a:prstGeom>
          <a:noFill/>
          <a:ln w="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3"/>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Containment Queries</a:t>
            </a:r>
            <a:endParaRPr lang="en-US" sz="3000" b="0" u="none" strike="noStrike">
              <a:solidFill>
                <a:srgbClr val="000000"/>
              </a:solidFill>
              <a:effectLst/>
              <a:uFillTx/>
              <a:latin typeface="Arial"/>
            </a:endParaRPr>
          </a:p>
        </p:txBody>
      </p:sp>
      <p:sp>
        <p:nvSpPr>
          <p:cNvPr id="801" name="TextBox 800"/>
          <p:cNvSpPr txBox="1"/>
          <p:nvPr/>
        </p:nvSpPr>
        <p:spPr>
          <a:xfrm>
            <a:off x="1143000" y="1371600"/>
            <a:ext cx="6939000" cy="32101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000" b="0" u="none" strike="noStrike">
                <a:solidFill>
                  <a:srgbClr val="FFB66C"/>
                </a:solidFill>
                <a:effectLst/>
                <a:uFillTx/>
                <a:latin typeface="Arial"/>
              </a:rPr>
              <a:t>@&gt; checks if the multivalued column contains the specified multivalued structure. </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B66C"/>
                </a:solidFill>
                <a:effectLst/>
                <a:uFillTx/>
                <a:latin typeface="Arial"/>
              </a:rPr>
              <a:t>-- Every element to the right is present to the item on the left. The left item may have more.</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FFFF"/>
                </a:solidFill>
                <a:effectLst/>
                <a:uFillTx/>
                <a:latin typeface="Arial"/>
              </a:rPr>
              <a:t>-- Example: Find customers in the "enterprise" segment.</a:t>
            </a:r>
          </a:p>
          <a:p>
            <a:pPr>
              <a:lnSpc>
                <a:spcPts val="865"/>
              </a:lnSpc>
              <a:spcBef>
                <a:spcPts val="57"/>
              </a:spcBef>
            </a:pPr>
            <a:r>
              <a:rPr lang="en-US" sz="1000" b="0" u="none" strike="noStrike">
                <a:solidFill>
                  <a:srgbClr val="FFFFFF"/>
                </a:solidFill>
                <a:effectLst/>
                <a:uFillTx/>
                <a:latin typeface="Arial"/>
              </a:rPr>
              <a:t>SELECT * </a:t>
            </a:r>
          </a:p>
          <a:p>
            <a:pPr>
              <a:lnSpc>
                <a:spcPts val="865"/>
              </a:lnSpc>
              <a:spcBef>
                <a:spcPts val="57"/>
              </a:spcBef>
            </a:pPr>
            <a:r>
              <a:rPr lang="en-US" sz="1000" b="0" u="none" strike="noStrike">
                <a:solidFill>
                  <a:srgbClr val="FFFFFF"/>
                </a:solidFill>
                <a:effectLst/>
                <a:uFillTx/>
                <a:latin typeface="Arial"/>
              </a:rPr>
              <a:t>FROM customer</a:t>
            </a:r>
          </a:p>
          <a:p>
            <a:pPr>
              <a:lnSpc>
                <a:spcPts val="865"/>
              </a:lnSpc>
              <a:spcBef>
                <a:spcPts val="57"/>
              </a:spcBef>
            </a:pPr>
            <a:r>
              <a:rPr lang="en-US" sz="1000" b="0" u="none" strike="noStrike">
                <a:solidFill>
                  <a:srgbClr val="FFFFFF"/>
                </a:solidFill>
                <a:effectLst/>
                <a:uFillTx/>
                <a:latin typeface="Arial"/>
              </a:rPr>
              <a:t>WHERE attributes @&gt; '{"segment":"enterprise"}';</a:t>
            </a:r>
          </a:p>
          <a:p>
            <a:pPr>
              <a:lnSpc>
                <a:spcPts val="865"/>
              </a:lnSpc>
              <a:spcBef>
                <a:spcPts val="57"/>
              </a:spcBef>
            </a:pP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ea typeface="Noto Sans CJK SC"/>
              </a:rPr>
              <a:t>&lt;@ checks if the multivalued column is fully contained within the specified </a:t>
            </a:r>
            <a:r>
              <a:rPr lang="en-US" sz="1000" b="0" u="none" strike="noStrike">
                <a:solidFill>
                  <a:srgbClr val="FFB66C"/>
                </a:solidFill>
                <a:effectLst/>
                <a:uFillTx/>
                <a:latin typeface="Arial"/>
              </a:rPr>
              <a:t>multivalued structure. </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rPr>
              <a:t>-- Every element in left is present on the right side. The right side could have more stuff.</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FFFF"/>
                </a:solidFill>
                <a:effectLst/>
                <a:uFillTx/>
                <a:latin typeface="Arial"/>
              </a:rPr>
              <a:t>-- Example: Find all enterprise customers in the US. (but they may have more attributes beyond that)</a:t>
            </a:r>
          </a:p>
          <a:p>
            <a:pPr>
              <a:lnSpc>
                <a:spcPct val="100000"/>
              </a:lnSpc>
            </a:pPr>
            <a:r>
              <a:rPr lang="en-US" sz="1000" b="0" u="none" strike="noStrike">
                <a:solidFill>
                  <a:srgbClr val="FFFFFF"/>
                </a:solidFill>
                <a:effectLst/>
                <a:uFillTx/>
                <a:latin typeface="Arial"/>
              </a:rPr>
              <a:t>SELECT * </a:t>
            </a:r>
          </a:p>
          <a:p>
            <a:pPr>
              <a:lnSpc>
                <a:spcPct val="100000"/>
              </a:lnSpc>
            </a:pPr>
            <a:r>
              <a:rPr lang="en-US" sz="1000" b="0" u="none" strike="noStrike">
                <a:solidFill>
                  <a:srgbClr val="FFFFFF"/>
                </a:solidFill>
                <a:effectLst/>
                <a:uFillTx/>
                <a:latin typeface="Arial"/>
              </a:rPr>
              <a:t>FROM customer</a:t>
            </a:r>
          </a:p>
          <a:p>
            <a:pPr>
              <a:lnSpc>
                <a:spcPct val="100000"/>
              </a:lnSpc>
            </a:pPr>
            <a:r>
              <a:rPr lang="en-US" sz="1000" b="0" u="none" strike="noStrike">
                <a:solidFill>
                  <a:srgbClr val="FFFFFF"/>
                </a:solidFill>
                <a:effectLst/>
                <a:uFillTx/>
                <a:latin typeface="Arial"/>
              </a:rPr>
              <a:t>WHERE '{"segment":"enterprise","region":"us"}' &lt;@ attributes;</a:t>
            </a:r>
          </a:p>
          <a:p>
            <a:pPr>
              <a:lnSpc>
                <a:spcPct val="100000"/>
              </a:lnSpc>
              <a:spcBef>
                <a:spcPts val="624"/>
              </a:spcBef>
              <a:spcAft>
                <a:spcPts val="425"/>
              </a:spcAft>
            </a:pPr>
            <a:r>
              <a:rPr lang="en-US" sz="1000" b="0" u="none" strike="noStrike">
                <a:solidFill>
                  <a:srgbClr val="FFB66C"/>
                </a:solidFill>
                <a:effectLst/>
                <a:uFillTx/>
                <a:latin typeface="Arial"/>
                <a:ea typeface="Noto Sans CJK SC"/>
              </a:rPr>
              <a:t>&amp;&amp; checks if there is any overlap between the multivalued column and the specified multivalued</a:t>
            </a:r>
            <a:r>
              <a:rPr lang="en-US" sz="1000" b="0" u="none" strike="noStrike">
                <a:solidFill>
                  <a:srgbClr val="FFB66C"/>
                </a:solidFill>
                <a:effectLst/>
                <a:uFillTx/>
                <a:latin typeface="Arial"/>
              </a:rPr>
              <a:t> structure.</a:t>
            </a:r>
            <a:endParaRPr lang="en-US" sz="1000" b="0" u="none" strike="noStrike">
              <a:solidFill>
                <a:srgbClr val="FFFFFF"/>
              </a:solidFill>
              <a:effectLst/>
              <a:uFillTx/>
              <a:latin typeface="Arial"/>
            </a:endParaRPr>
          </a:p>
          <a:p>
            <a:pPr>
              <a:lnSpc>
                <a:spcPct val="100000"/>
              </a:lnSpc>
              <a:spcBef>
                <a:spcPts val="624"/>
              </a:spcBef>
              <a:spcAft>
                <a:spcPts val="425"/>
              </a:spcAft>
            </a:pPr>
            <a:r>
              <a:rPr lang="en-US" sz="1000" b="0" u="none" strike="noStrike">
                <a:solidFill>
                  <a:srgbClr val="FFFFFF"/>
                </a:solidFill>
                <a:effectLst/>
                <a:uFillTx/>
                <a:latin typeface="Arial"/>
              </a:rPr>
              <a:t>-- Example: Find rows with at least one matching attribute.</a:t>
            </a:r>
          </a:p>
          <a:p>
            <a:pPr>
              <a:lnSpc>
                <a:spcPct val="100000"/>
              </a:lnSpc>
              <a:spcBef>
                <a:spcPts val="57"/>
              </a:spcBef>
            </a:pPr>
            <a:r>
              <a:rPr lang="en-US" sz="1000" b="0" u="none" strike="noStrike">
                <a:solidFill>
                  <a:srgbClr val="FFFFFF"/>
                </a:solidFill>
                <a:effectLst/>
                <a:uFillTx/>
                <a:latin typeface="Arial"/>
              </a:rPr>
              <a:t>SELECT *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WHERE attributes &amp;&amp; '{"segment":"enterprise","vip":true}';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rPr>
              <a:t>GIN – Generalized Inverted Index</a:t>
            </a:r>
          </a:p>
        </p:txBody>
      </p:sp>
      <p:sp>
        <p:nvSpPr>
          <p:cNvPr id="803" name="TextBox 802"/>
          <p:cNvSpPr txBox="1"/>
          <p:nvPr/>
        </p:nvSpPr>
        <p:spPr>
          <a:xfrm>
            <a:off x="1371600" y="1600200"/>
            <a:ext cx="6400800" cy="188208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 GIN solves problems b-trees can’t handle.</a:t>
            </a:r>
          </a:p>
          <a:p>
            <a:r>
              <a:rPr lang="en-US" sz="1800" b="0" u="none" strike="noStrike">
                <a:solidFill>
                  <a:srgbClr val="FFFFFF"/>
                </a:solidFill>
                <a:effectLst/>
                <a:uFillTx/>
                <a:latin typeface="Arial"/>
              </a:rPr>
              <a:t>- query JSON, query array data, full text search</a:t>
            </a:r>
          </a:p>
          <a:p>
            <a:r>
              <a:rPr lang="en-US" sz="1800" b="0" u="none" strike="noStrike">
                <a:solidFill>
                  <a:srgbClr val="FFFFFF"/>
                </a:solidFill>
                <a:effectLst/>
                <a:uFillTx/>
                <a:latin typeface="Arial"/>
              </a:rPr>
              <a:t>- Improved performance when querying json or arrays</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CREATE INDEX idx_customer_attributes</a:t>
            </a:r>
          </a:p>
          <a:p>
            <a:r>
              <a:rPr lang="en-US" sz="1800" b="0" u="none" strike="noStrike">
                <a:solidFill>
                  <a:srgbClr val="FFFFFF"/>
                </a:solidFill>
                <a:effectLst/>
                <a:uFillTx/>
                <a:latin typeface="Arial"/>
              </a:rPr>
              <a:t>ON customer</a:t>
            </a:r>
          </a:p>
          <a:p>
            <a:r>
              <a:rPr lang="en-US" sz="1800" b="0" u="none" strike="noStrike">
                <a:solidFill>
                  <a:srgbClr val="FFFFFF"/>
                </a:solidFill>
                <a:effectLst/>
                <a:uFillTx/>
                <a:latin typeface="Arial"/>
              </a:rPr>
              <a:t>USING GIN (attributes);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803"/>
          <p:cNvSpPr txBox="1"/>
          <p:nvPr/>
        </p:nvSpPr>
        <p:spPr>
          <a:xfrm>
            <a:off x="2164320" y="1143000"/>
            <a:ext cx="5150880" cy="172476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100" b="0" u="none" strike="noStrike" dirty="0">
                <a:solidFill>
                  <a:srgbClr val="FFFFFF"/>
                </a:solidFill>
                <a:effectLst/>
                <a:uFillTx/>
                <a:latin typeface="Arial"/>
              </a:rPr>
              <a:t>ALTER TABLE invoice </a:t>
            </a:r>
          </a:p>
          <a:p>
            <a:pPr>
              <a:lnSpc>
                <a:spcPct val="100000"/>
              </a:lnSpc>
              <a:spcBef>
                <a:spcPts val="340"/>
              </a:spcBef>
              <a:spcAft>
                <a:spcPts val="142"/>
              </a:spcAft>
            </a:pPr>
            <a:r>
              <a:rPr lang="en-US" sz="1100" b="0" u="none" strike="noStrike" dirty="0">
                <a:solidFill>
                  <a:srgbClr val="FFFFFF"/>
                </a:solidFill>
                <a:effectLst/>
                <a:uFillTx/>
                <a:latin typeface="Arial"/>
              </a:rPr>
              <a:t>ADD COLUMN tags TEXT[];</a:t>
            </a:r>
          </a:p>
          <a:p>
            <a:pPr>
              <a:lnSpc>
                <a:spcPct val="100000"/>
              </a:lnSpc>
            </a:pPr>
            <a:r>
              <a:rPr lang="en-US" sz="1100" b="0" u="none" strike="noStrike" dirty="0">
                <a:solidFill>
                  <a:srgbClr val="FFFFFF"/>
                </a:solidFill>
                <a:effectLst/>
                <a:uFillTx/>
                <a:latin typeface="Arial"/>
              </a:rPr>
              <a:t>INSERT INTO invoice (</a:t>
            </a:r>
            <a:r>
              <a:rPr lang="en-US" sz="1100" b="0" u="none" strike="noStrike" dirty="0" err="1">
                <a:solidFill>
                  <a:srgbClr val="FFFFFF"/>
                </a:solidFill>
                <a:effectLst/>
                <a:uFillTx/>
                <a:latin typeface="Arial"/>
              </a:rPr>
              <a:t>customer_id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invoice_date</a:t>
            </a:r>
            <a:r>
              <a:rPr lang="en-US" sz="1100" b="0" u="none" strike="noStrike" dirty="0">
                <a:solidFill>
                  <a:srgbClr val="FFFFFF"/>
                </a:solidFill>
                <a:effectLst/>
                <a:uFillTx/>
                <a:latin typeface="Arial"/>
              </a:rPr>
              <a:t>, total, tags) VALUES</a:t>
            </a:r>
          </a:p>
          <a:p>
            <a:pPr>
              <a:lnSpc>
                <a:spcPct val="100000"/>
              </a:lnSpc>
            </a:pPr>
            <a:r>
              <a:rPr lang="en-US" sz="1100" b="0" u="none" strike="noStrike" dirty="0">
                <a:solidFill>
                  <a:srgbClr val="FFFFFF"/>
                </a:solidFill>
                <a:effectLst/>
                <a:uFillTx/>
                <a:latin typeface="Arial"/>
              </a:rPr>
              <a:t>(18, 413, NOW(), 1200.00, ARRAY['</a:t>
            </a:r>
            <a:r>
              <a:rPr lang="en-US" sz="1100" b="0" u="none" strike="noStrike" dirty="0" err="1">
                <a:solidFill>
                  <a:srgbClr val="FFFFFF"/>
                </a:solidFill>
                <a:effectLst/>
                <a:uFillTx/>
                <a:latin typeface="Arial"/>
              </a:rPr>
              <a:t>enterprise','priority</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(21, 414, NOW(), 300.00, ARRAY['recurring']),</a:t>
            </a:r>
          </a:p>
          <a:p>
            <a:pPr>
              <a:lnSpc>
                <a:spcPct val="100000"/>
              </a:lnSpc>
            </a:pPr>
            <a:r>
              <a:rPr lang="en-US" sz="1100" b="0" u="none" strike="noStrike" dirty="0">
                <a:solidFill>
                  <a:srgbClr val="FFFFFF"/>
                </a:solidFill>
                <a:effectLst/>
                <a:uFillTx/>
                <a:latin typeface="Arial"/>
              </a:rPr>
              <a:t>(22, 415, NOW(), 150.00, ARRAY['overdue']),</a:t>
            </a:r>
          </a:p>
          <a:p>
            <a:pPr>
              <a:lnSpc>
                <a:spcPct val="100000"/>
              </a:lnSpc>
            </a:pPr>
            <a:r>
              <a:rPr lang="en-US" sz="1100" b="0" u="none" strike="noStrike" dirty="0">
                <a:solidFill>
                  <a:srgbClr val="FFFFFF"/>
                </a:solidFill>
                <a:effectLst/>
                <a:uFillTx/>
                <a:latin typeface="Arial"/>
              </a:rPr>
              <a:t>(60, 416, NOW(), 5000.00, ARRAY['</a:t>
            </a:r>
            <a:r>
              <a:rPr lang="en-US" sz="1100" b="0" u="none" strike="noStrike" dirty="0" err="1">
                <a:solidFill>
                  <a:srgbClr val="FFFFFF"/>
                </a:solidFill>
                <a:effectLst/>
                <a:uFillTx/>
                <a:latin typeface="Arial"/>
              </a:rPr>
              <a:t>enterprise','export</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(62, 417, NOW(), 700.00, ARRAY['</a:t>
            </a:r>
            <a:r>
              <a:rPr lang="en-US" sz="1100" b="0" u="none" strike="noStrike" dirty="0" err="1">
                <a:solidFill>
                  <a:srgbClr val="FFFFFF"/>
                </a:solidFill>
                <a:effectLst/>
                <a:uFillTx/>
                <a:latin typeface="Arial"/>
              </a:rPr>
              <a:t>priority','overdue</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(63, 418, NOW(), 100.00, ARRAY['</a:t>
            </a:r>
            <a:r>
              <a:rPr lang="en-US" sz="1100" b="0" u="none" strike="noStrike" dirty="0" err="1">
                <a:solidFill>
                  <a:srgbClr val="FFFFFF"/>
                </a:solidFill>
                <a:effectLst/>
                <a:uFillTx/>
                <a:latin typeface="Arial"/>
              </a:rPr>
              <a:t>overdue','enterprise</a:t>
            </a:r>
            <a:r>
              <a:rPr lang="en-US" sz="1100" b="0" u="none" strike="noStrike" dirty="0">
                <a:solidFill>
                  <a:srgbClr val="FFFFFF"/>
                </a:solidFill>
                <a:effectLst/>
                <a:uFillTx/>
                <a:latin typeface="Arial"/>
              </a:rPr>
              <a:t>']);</a:t>
            </a:r>
          </a:p>
        </p:txBody>
      </p:sp>
      <p:sp>
        <p:nvSpPr>
          <p:cNvPr id="805" name="Title 4"/>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GIN – With Arrays</a:t>
            </a:r>
          </a:p>
        </p:txBody>
      </p:sp>
      <p:sp>
        <p:nvSpPr>
          <p:cNvPr id="806" name="TextBox 805"/>
          <p:cNvSpPr txBox="1"/>
          <p:nvPr/>
        </p:nvSpPr>
        <p:spPr>
          <a:xfrm>
            <a:off x="678240" y="3152880"/>
            <a:ext cx="3665160" cy="164772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FFFF"/>
                </a:solidFill>
                <a:effectLst/>
                <a:uFillTx/>
                <a:latin typeface="Arial"/>
              </a:rPr>
              <a:t>CREATE INDEX idx_invoice_tags</a:t>
            </a:r>
          </a:p>
          <a:p>
            <a:pPr>
              <a:lnSpc>
                <a:spcPct val="100000"/>
              </a:lnSpc>
              <a:spcBef>
                <a:spcPts val="57"/>
              </a:spcBef>
            </a:pPr>
            <a:r>
              <a:rPr lang="en-US" sz="1200" b="0" u="none" strike="noStrike">
                <a:solidFill>
                  <a:srgbClr val="FFFFFF"/>
                </a:solidFill>
                <a:effectLst/>
                <a:uFillTx/>
                <a:latin typeface="Arial"/>
              </a:rPr>
              <a:t>ON invoice</a:t>
            </a:r>
          </a:p>
          <a:p>
            <a:pPr>
              <a:lnSpc>
                <a:spcPct val="100000"/>
              </a:lnSpc>
              <a:spcBef>
                <a:spcPts val="57"/>
              </a:spcBef>
            </a:pPr>
            <a:r>
              <a:rPr lang="en-US" sz="1200" b="0" u="none" strike="noStrike">
                <a:solidFill>
                  <a:srgbClr val="FFFFFF"/>
                </a:solidFill>
                <a:effectLst/>
                <a:uFillTx/>
                <a:latin typeface="Arial"/>
              </a:rPr>
              <a:t>USING GIN (tags);</a:t>
            </a:r>
          </a:p>
          <a:p>
            <a:pPr>
              <a:lnSpc>
                <a:spcPct val="100000"/>
              </a:lnSpc>
              <a:spcBef>
                <a:spcPts val="57"/>
              </a:spcBef>
            </a:pPr>
            <a:endParaRPr lang="en-US" sz="10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This query runs much faster after adding the index:</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SELECT *</a:t>
            </a:r>
          </a:p>
          <a:p>
            <a:pPr>
              <a:lnSpc>
                <a:spcPct val="100000"/>
              </a:lnSpc>
              <a:spcBef>
                <a:spcPts val="57"/>
              </a:spcBef>
            </a:pPr>
            <a:r>
              <a:rPr lang="en-US" sz="1200" b="0" u="none" strike="noStrike">
                <a:solidFill>
                  <a:srgbClr val="FFFFFF"/>
                </a:solidFill>
                <a:effectLst/>
                <a:uFillTx/>
                <a:latin typeface="Arial"/>
              </a:rPr>
              <a:t>FROM invoice</a:t>
            </a:r>
          </a:p>
          <a:p>
            <a:pPr>
              <a:lnSpc>
                <a:spcPct val="100000"/>
              </a:lnSpc>
              <a:spcBef>
                <a:spcPts val="57"/>
              </a:spcBef>
            </a:pPr>
            <a:r>
              <a:rPr lang="en-US" sz="1200" b="0" u="none" strike="noStrike">
                <a:solidFill>
                  <a:srgbClr val="FFFFFF"/>
                </a:solidFill>
                <a:effectLst/>
                <a:uFillTx/>
                <a:latin typeface="Arial"/>
              </a:rPr>
              <a:t>WHERE tags @&gt; ARRAY['overdue'];</a:t>
            </a:r>
          </a:p>
        </p:txBody>
      </p:sp>
      <p:sp>
        <p:nvSpPr>
          <p:cNvPr id="807" name="TextBox 806"/>
          <p:cNvSpPr txBox="1"/>
          <p:nvPr/>
        </p:nvSpPr>
        <p:spPr>
          <a:xfrm>
            <a:off x="4800600" y="3287160"/>
            <a:ext cx="2979360" cy="1284840"/>
          </a:xfrm>
          <a:prstGeom prst="rect">
            <a:avLst/>
          </a:prstGeom>
          <a:noFill/>
          <a:ln w="0">
            <a:noFill/>
          </a:ln>
        </p:spPr>
        <p:txBody>
          <a:bodyPr lIns="90000" tIns="45000" rIns="90000" bIns="45000" anchor="t">
            <a:spAutoFit/>
          </a:bodyPr>
          <a:lstStyle/>
          <a:p>
            <a:r>
              <a:rPr lang="en-US" sz="1200" b="0" u="none" strike="noStrike">
                <a:solidFill>
                  <a:srgbClr val="FFB66C"/>
                </a:solidFill>
                <a:effectLst/>
                <a:uFillTx/>
                <a:latin typeface="Arial"/>
              </a:rPr>
              <a:t>We can also do stuff like this:</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SELECT i.*, c.*</a:t>
            </a:r>
          </a:p>
          <a:p>
            <a:r>
              <a:rPr lang="en-US" sz="1200" b="0" u="none" strike="noStrike">
                <a:solidFill>
                  <a:srgbClr val="FFFFFF"/>
                </a:solidFill>
                <a:effectLst/>
                <a:uFillTx/>
                <a:latin typeface="Arial"/>
              </a:rPr>
              <a:t>FROM invoice I</a:t>
            </a:r>
          </a:p>
          <a:p>
            <a:r>
              <a:rPr lang="en-US" sz="1200" b="0" u="none" strike="noStrike">
                <a:solidFill>
                  <a:srgbClr val="FFFFFF"/>
                </a:solidFill>
                <a:effectLst/>
                <a:uFillTx/>
                <a:latin typeface="Arial"/>
              </a:rPr>
              <a:t>INNER JOIN customer c </a:t>
            </a:r>
          </a:p>
          <a:p>
            <a:r>
              <a:rPr lang="en-US" sz="1200" b="0" u="none" strike="noStrike">
                <a:solidFill>
                  <a:srgbClr val="FFFFFF"/>
                </a:solidFill>
                <a:effectLst/>
                <a:uFillTx/>
                <a:latin typeface="Arial"/>
              </a:rPr>
              <a:t>ON c.customer_id = i.customer_id</a:t>
            </a:r>
          </a:p>
          <a:p>
            <a:r>
              <a:rPr lang="en-US" sz="1200" b="0" u="none" strike="noStrike">
                <a:solidFill>
                  <a:srgbClr val="FFFFFF"/>
                </a:solidFill>
                <a:effectLst/>
                <a:uFillTx/>
                <a:latin typeface="Arial"/>
              </a:rPr>
              <a:t>WHERE i.tags @&gt; ARRAY['overdue'] </a:t>
            </a:r>
          </a:p>
          <a:p>
            <a:r>
              <a:rPr lang="en-US" sz="1200" b="0" u="none" strike="noStrike">
                <a:solidFill>
                  <a:srgbClr val="FFFFFF"/>
                </a:solidFill>
                <a:effectLst/>
                <a:uFillTx/>
                <a:latin typeface="Arial"/>
              </a:rPr>
              <a:t>AND c.attributes @&gt; '{"region":"us"}';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extBox 807"/>
          <p:cNvSpPr txBox="1"/>
          <p:nvPr/>
        </p:nvSpPr>
        <p:spPr>
          <a:xfrm>
            <a:off x="1143000" y="1600200"/>
            <a:ext cx="6771960" cy="23245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200" b="0" u="none" strike="noStrike">
                <a:solidFill>
                  <a:srgbClr val="FFFFFF"/>
                </a:solidFill>
                <a:effectLst/>
                <a:uFillTx/>
                <a:latin typeface="Arial"/>
              </a:rPr>
              <a:t>CREATE INDEX idx_users_active</a:t>
            </a:r>
          </a:p>
          <a:p>
            <a:pPr>
              <a:lnSpc>
                <a:spcPct val="100000"/>
              </a:lnSpc>
              <a:spcBef>
                <a:spcPts val="340"/>
              </a:spcBef>
              <a:spcAft>
                <a:spcPts val="142"/>
              </a:spcAft>
            </a:pPr>
            <a:r>
              <a:rPr lang="en-US" sz="1200" b="0" u="none" strike="noStrike">
                <a:solidFill>
                  <a:srgbClr val="FFFFFF"/>
                </a:solidFill>
                <a:effectLst/>
                <a:uFillTx/>
                <a:latin typeface="Arial"/>
              </a:rPr>
              <a:t>ON my_schema.users (created_at)</a:t>
            </a:r>
          </a:p>
          <a:p>
            <a:pPr>
              <a:lnSpc>
                <a:spcPct val="100000"/>
              </a:lnSpc>
              <a:spcBef>
                <a:spcPts val="340"/>
              </a:spcBef>
              <a:spcAft>
                <a:spcPts val="142"/>
              </a:spcAft>
            </a:pPr>
            <a:r>
              <a:rPr lang="en-US" sz="1200" b="0" u="none" strike="noStrike">
                <a:solidFill>
                  <a:srgbClr val="FFFFFF"/>
                </a:solidFill>
                <a:effectLst/>
                <a:uFillTx/>
                <a:latin typeface="Arial"/>
              </a:rPr>
              <a:t>WHERE is_active = True;</a:t>
            </a:r>
          </a:p>
          <a:p>
            <a:r>
              <a:rPr lang="en-US" sz="1200" b="0" u="none" strike="noStrike">
                <a:solidFill>
                  <a:srgbClr val="FFB66C"/>
                </a:solidFill>
                <a:effectLst/>
                <a:uFillTx/>
                <a:latin typeface="Arial"/>
              </a:rPr>
              <a:t>The below query will now be optimized and using our index. Note that you MUST use created_at and is_active:</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SELECT * </a:t>
            </a:r>
          </a:p>
          <a:p>
            <a:pPr>
              <a:lnSpc>
                <a:spcPct val="100000"/>
              </a:lnSpc>
              <a:spcBef>
                <a:spcPts val="340"/>
              </a:spcBef>
              <a:spcAft>
                <a:spcPts val="283"/>
              </a:spcAft>
            </a:pPr>
            <a:r>
              <a:rPr lang="en-US" sz="1200" b="0" u="none" strike="noStrike">
                <a:solidFill>
                  <a:srgbClr val="FFFFFF"/>
                </a:solidFill>
                <a:effectLst/>
                <a:uFillTx/>
                <a:latin typeface="Arial"/>
              </a:rPr>
              <a:t>FROM my_schema.users</a:t>
            </a:r>
          </a:p>
          <a:p>
            <a:pPr>
              <a:lnSpc>
                <a:spcPct val="100000"/>
              </a:lnSpc>
              <a:spcBef>
                <a:spcPts val="340"/>
              </a:spcBef>
              <a:spcAft>
                <a:spcPts val="283"/>
              </a:spcAft>
            </a:pPr>
            <a:r>
              <a:rPr lang="en-US" sz="1200" b="0" u="none" strike="noStrike">
                <a:solidFill>
                  <a:srgbClr val="FFFFFF"/>
                </a:solidFill>
                <a:effectLst/>
                <a:uFillTx/>
                <a:latin typeface="Arial"/>
              </a:rPr>
              <a:t>WHERE is_active = True</a:t>
            </a:r>
          </a:p>
          <a:p>
            <a:pPr>
              <a:lnSpc>
                <a:spcPct val="100000"/>
              </a:lnSpc>
              <a:spcBef>
                <a:spcPts val="340"/>
              </a:spcBef>
              <a:spcAft>
                <a:spcPts val="283"/>
              </a:spcAft>
            </a:pPr>
            <a:r>
              <a:rPr lang="en-US" sz="1200" b="0" u="none" strike="noStrike">
                <a:solidFill>
                  <a:srgbClr val="FFFFFF"/>
                </a:solidFill>
                <a:effectLst/>
                <a:uFillTx/>
                <a:latin typeface="Arial"/>
              </a:rPr>
              <a:t>ORDER BY created_at DESC;</a:t>
            </a:r>
          </a:p>
        </p:txBody>
      </p:sp>
      <p:sp>
        <p:nvSpPr>
          <p:cNvPr id="809" name="Title 5"/>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Partial Indexes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itle 6"/>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GiST - Generalized Search Tree</a:t>
            </a:r>
          </a:p>
        </p:txBody>
      </p:sp>
      <p:sp>
        <p:nvSpPr>
          <p:cNvPr id="811" name="TextBox 810"/>
          <p:cNvSpPr txBox="1"/>
          <p:nvPr/>
        </p:nvSpPr>
        <p:spPr>
          <a:xfrm>
            <a:off x="1828800" y="1143000"/>
            <a:ext cx="5486400" cy="114300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Good for ranges/overlapping data. </a:t>
            </a:r>
          </a:p>
          <a:p>
            <a:r>
              <a:rPr lang="en-US" sz="1800" b="0" u="none" strike="noStrike">
                <a:solidFill>
                  <a:srgbClr val="FFFFFF"/>
                </a:solidFill>
                <a:effectLst/>
                <a:uFillTx/>
                <a:latin typeface="Arial"/>
              </a:rPr>
              <a:t>i.e. timeranges </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Works well with geospatial data.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Box 811"/>
          <p:cNvSpPr txBox="1"/>
          <p:nvPr/>
        </p:nvSpPr>
        <p:spPr>
          <a:xfrm>
            <a:off x="1745820" y="1208160"/>
            <a:ext cx="5423760" cy="2365560"/>
          </a:xfrm>
          <a:prstGeom prst="rect">
            <a:avLst/>
          </a:prstGeom>
          <a:noFill/>
          <a:ln w="0">
            <a:noFill/>
          </a:ln>
        </p:spPr>
        <p:txBody>
          <a:bodyPr wrap="square" lIns="90000" tIns="45000" rIns="90000" bIns="45000" anchor="t" anchorCtr="1">
            <a:spAutoFit/>
          </a:bodyPr>
          <a:lstStyle/>
          <a:p>
            <a:pPr algn="ctr">
              <a:lnSpc>
                <a:spcPct val="100000"/>
              </a:lnSpc>
              <a:spcBef>
                <a:spcPts val="624"/>
              </a:spcBef>
              <a:spcAft>
                <a:spcPts val="425"/>
              </a:spcAft>
            </a:pPr>
            <a:r>
              <a:rPr lang="en-US" sz="1000" b="0" u="none" strike="noStrike" dirty="0">
                <a:solidFill>
                  <a:srgbClr val="FFB66C"/>
                </a:solidFill>
                <a:effectLst/>
                <a:uFillTx/>
                <a:latin typeface="Arial"/>
              </a:rPr>
              <a:t>DISTINCT removes duplicate rows from a result set.</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FROM customer;</a:t>
            </a:r>
          </a:p>
          <a:p>
            <a:pPr algn="ctr">
              <a:lnSpc>
                <a:spcPct val="100000"/>
              </a:lnSpc>
              <a:spcBef>
                <a:spcPts val="624"/>
              </a:spcBef>
              <a:spcAft>
                <a:spcPts val="425"/>
              </a:spcAft>
            </a:pPr>
            <a:r>
              <a:rPr lang="en-US" sz="1000" b="0" u="none" strike="noStrike" dirty="0">
                <a:solidFill>
                  <a:srgbClr val="FFB66C"/>
                </a:solidFill>
                <a:effectLst/>
                <a:uFillTx/>
                <a:latin typeface="Arial"/>
              </a:rPr>
              <a:t>You can use on multiple columns:</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city FROM customer;</a:t>
            </a:r>
          </a:p>
          <a:p>
            <a:pPr algn="ctr">
              <a:lnSpc>
                <a:spcPct val="100000"/>
              </a:lnSpc>
              <a:spcBef>
                <a:spcPts val="340"/>
              </a:spcBef>
              <a:spcAft>
                <a:spcPts val="142"/>
              </a:spcAft>
            </a:pPr>
            <a:r>
              <a:rPr lang="en-US" sz="1000" b="0" u="none" strike="noStrike" dirty="0">
                <a:solidFill>
                  <a:srgbClr val="FFB66C"/>
                </a:solidFill>
                <a:effectLst/>
                <a:uFillTx/>
                <a:latin typeface="Arial"/>
                <a:ea typeface="Noto Sans CJK SC"/>
              </a:rPr>
              <a:t>UNION and UNION ALL</a:t>
            </a:r>
            <a:r>
              <a:rPr lang="en-US" sz="1000" b="0" u="none" strike="noStrike" dirty="0">
                <a:solidFill>
                  <a:srgbClr val="FFB66C"/>
                </a:solidFill>
                <a:effectLst/>
                <a:uFillTx/>
                <a:latin typeface="Arial"/>
              </a:rPr>
              <a:t> combine results from multiple select statements into one result set:</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 combines results and removes duplicates </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ALL - combines results and keeps duplicates</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 of columns and datatypes must be a match!</a:t>
            </a:r>
            <a:endParaRPr lang="en-US" sz="1000" b="0" u="none" strike="noStrike" dirty="0">
              <a:solidFill>
                <a:srgbClr val="FFFFFF"/>
              </a:solidFill>
              <a:effectLst/>
              <a:uFillTx/>
              <a:latin typeface="Arial"/>
            </a:endParaRPr>
          </a:p>
          <a:p>
            <a:pPr algn="ctr">
              <a:lnSpc>
                <a:spcPct val="100000"/>
              </a:lnSpc>
              <a:spcBef>
                <a:spcPts val="57"/>
              </a:spcBef>
            </a:pPr>
            <a:endParaRPr lang="en-US" sz="1000" b="0" u="none" strike="noStrike" dirty="0">
              <a:solidFill>
                <a:srgbClr val="FFFFFF"/>
              </a:solidFill>
              <a:effectLst/>
              <a:uFillTx/>
              <a:latin typeface="Arial"/>
            </a:endParaRPr>
          </a:p>
          <a:p>
            <a:endParaRPr lang="en-US" sz="1000" b="0" u="none" strike="noStrike" dirty="0">
              <a:solidFill>
                <a:srgbClr val="FFFFFF"/>
              </a:solidFill>
              <a:effectLst/>
              <a:uFillTx/>
              <a:latin typeface="Arial"/>
            </a:endParaRPr>
          </a:p>
        </p:txBody>
      </p:sp>
      <p:sp>
        <p:nvSpPr>
          <p:cNvPr id="813" name="Title 7"/>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DISTINCT, UNION, UNION ALL</a:t>
            </a:r>
          </a:p>
        </p:txBody>
      </p:sp>
      <p:sp>
        <p:nvSpPr>
          <p:cNvPr id="814" name="TextBox 813"/>
          <p:cNvSpPr txBox="1"/>
          <p:nvPr/>
        </p:nvSpPr>
        <p:spPr>
          <a:xfrm>
            <a:off x="1600200" y="3429000"/>
            <a:ext cx="2743200" cy="1261080"/>
          </a:xfrm>
          <a:prstGeom prst="rect">
            <a:avLst/>
          </a:prstGeom>
          <a:noFill/>
          <a:ln w="0">
            <a:noFill/>
          </a:ln>
        </p:spPr>
        <p:txBody>
          <a:bodyPr lIns="90000" tIns="45000" rIns="90000" bIns="45000" anchor="t">
            <a:spAutoFit/>
          </a:bodyPr>
          <a:lstStyle/>
          <a:p>
            <a:pPr algn="ctr">
              <a:lnSpc>
                <a:spcPct val="100000"/>
              </a:lnSpc>
              <a:spcBef>
                <a:spcPts val="57"/>
              </a:spcBef>
            </a:pPr>
            <a:r>
              <a:rPr lang="en-US" sz="1000" b="0" u="none" strike="noStrike">
                <a:solidFill>
                  <a:srgbClr val="FFB66C"/>
                </a:solidFill>
                <a:effectLst/>
                <a:uFillTx/>
                <a:latin typeface="Arial"/>
                <a:ea typeface="Noto Sans CJK SC"/>
              </a:rPr>
              <a:t>Merges the results, removes duplicate rows, like DISTINCT would do, but for both tables at once:</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UNION</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billing_country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invoice;</a:t>
            </a:r>
            <a:endParaRPr lang="en-US" sz="1000" b="0" u="none" strike="noStrike">
              <a:solidFill>
                <a:srgbClr val="FFFFFF"/>
              </a:solidFill>
              <a:effectLst/>
              <a:uFillTx/>
              <a:latin typeface="Arial"/>
            </a:endParaRPr>
          </a:p>
        </p:txBody>
      </p:sp>
      <p:sp>
        <p:nvSpPr>
          <p:cNvPr id="815" name="TextBox 814"/>
          <p:cNvSpPr txBox="1"/>
          <p:nvPr/>
        </p:nvSpPr>
        <p:spPr>
          <a:xfrm>
            <a:off x="4572000" y="3413520"/>
            <a:ext cx="3200400" cy="1387080"/>
          </a:xfrm>
          <a:prstGeom prst="rect">
            <a:avLst/>
          </a:prstGeom>
          <a:noFill/>
          <a:ln w="0">
            <a:noFill/>
          </a:ln>
        </p:spPr>
        <p:txBody>
          <a:bodyPr lIns="90000" tIns="45000" rIns="90000" bIns="45000" anchor="t">
            <a:spAutoFit/>
          </a:bodyPr>
          <a:lstStyle/>
          <a:p>
            <a:pPr>
              <a:lnSpc>
                <a:spcPct val="100000"/>
              </a:lnSpc>
              <a:spcBef>
                <a:spcPts val="1191"/>
              </a:spcBef>
              <a:spcAft>
                <a:spcPts val="992"/>
              </a:spcAft>
            </a:pPr>
            <a:r>
              <a:rPr lang="en-US" sz="1000" b="0" u="none" strike="noStrike">
                <a:solidFill>
                  <a:srgbClr val="FFB66C"/>
                </a:solidFill>
                <a:effectLst/>
                <a:uFillTx/>
                <a:latin typeface="Arial"/>
              </a:rPr>
              <a:t>Merges the results and KEEPS ALL ROWS. UNION ALL runs faster because it doesn't have to remove duplicates:</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country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UNION ALL</a:t>
            </a:r>
          </a:p>
          <a:p>
            <a:pPr>
              <a:lnSpc>
                <a:spcPct val="100000"/>
              </a:lnSpc>
              <a:spcBef>
                <a:spcPts val="57"/>
              </a:spcBef>
            </a:pPr>
            <a:r>
              <a:rPr lang="en-US" sz="1000" b="0" u="none" strike="noStrike">
                <a:solidFill>
                  <a:srgbClr val="FFFFFF"/>
                </a:solidFill>
                <a:effectLst/>
                <a:uFillTx/>
                <a:latin typeface="Arial"/>
              </a:rPr>
              <a:t>SELECT billing_country </a:t>
            </a:r>
          </a:p>
          <a:p>
            <a:pPr>
              <a:lnSpc>
                <a:spcPct val="100000"/>
              </a:lnSpc>
              <a:spcBef>
                <a:spcPts val="57"/>
              </a:spcBef>
            </a:pPr>
            <a:r>
              <a:rPr lang="en-US" sz="1000" b="0" u="none" strike="noStrike">
                <a:solidFill>
                  <a:srgbClr val="FFFFFF"/>
                </a:solidFill>
                <a:effectLst/>
                <a:uFillTx/>
                <a:latin typeface="Arial"/>
              </a:rPr>
              <a:t>FROM invoice;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Box 815"/>
          <p:cNvSpPr txBox="1"/>
          <p:nvPr/>
        </p:nvSpPr>
        <p:spPr>
          <a:xfrm>
            <a:off x="685800" y="2286000"/>
            <a:ext cx="3886200" cy="2743200"/>
          </a:xfrm>
          <a:prstGeom prst="rect">
            <a:avLst/>
          </a:prstGeom>
          <a:noFill/>
          <a:ln w="0">
            <a:noFill/>
          </a:ln>
        </p:spPr>
        <p:txBody>
          <a:bodyPr lIns="90000" tIns="45000" rIns="90000" bIns="45000" anchor="t">
            <a:spAutoFit/>
          </a:bodyPr>
          <a:lstStyle/>
          <a:p>
            <a:pPr>
              <a:lnSpc>
                <a:spcPct val="100000"/>
              </a:lnSpc>
              <a:spcBef>
                <a:spcPts val="57"/>
              </a:spcBef>
            </a:pPr>
            <a:r>
              <a:rPr lang="en-US" sz="1300" b="0" u="none" strike="noStrike">
                <a:solidFill>
                  <a:srgbClr val="FFFFFF"/>
                </a:solidFill>
                <a:effectLst/>
                <a:uFillTx/>
                <a:latin typeface="Arial"/>
              </a:rPr>
              <a:t>SELECT total AS transaction_amount,</a:t>
            </a:r>
          </a:p>
          <a:p>
            <a:pPr>
              <a:lnSpc>
                <a:spcPct val="100000"/>
              </a:lnSpc>
              <a:spcBef>
                <a:spcPts val="57"/>
              </a:spcBef>
            </a:pPr>
            <a:r>
              <a:rPr lang="en-US" sz="1300" b="0" u="none" strike="noStrike">
                <a:solidFill>
                  <a:srgbClr val="FFFFFF"/>
                </a:solidFill>
                <a:effectLst/>
                <a:uFillTx/>
                <a:latin typeface="Arial"/>
              </a:rPr>
              <a:t>'Invoice' AS source,</a:t>
            </a:r>
          </a:p>
          <a:p>
            <a:pPr>
              <a:lnSpc>
                <a:spcPct val="100000"/>
              </a:lnSpc>
              <a:spcBef>
                <a:spcPts val="57"/>
              </a:spcBef>
            </a:pPr>
            <a:r>
              <a:rPr lang="en-US" sz="1300" b="0" u="none" strike="noStrike">
                <a:solidFill>
                  <a:srgbClr val="FFFFFF"/>
                </a:solidFill>
                <a:effectLst/>
                <a:uFillTx/>
                <a:latin typeface="Arial"/>
              </a:rPr>
              <a:t>invoice_id AS transaction_id</a:t>
            </a:r>
          </a:p>
          <a:p>
            <a:pPr>
              <a:lnSpc>
                <a:spcPct val="100000"/>
              </a:lnSpc>
              <a:spcBef>
                <a:spcPts val="57"/>
              </a:spcBef>
            </a:pPr>
            <a:r>
              <a:rPr lang="en-US" sz="1300" b="0" u="none" strike="noStrike">
                <a:solidFill>
                  <a:srgbClr val="FFFFFF"/>
                </a:solidFill>
                <a:effectLst/>
                <a:uFillTx/>
                <a:latin typeface="Arial"/>
              </a:rPr>
              <a:t>FROM invoice</a:t>
            </a:r>
          </a:p>
          <a:p>
            <a:pPr>
              <a:lnSpc>
                <a:spcPct val="100000"/>
              </a:lnSpc>
              <a:spcBef>
                <a:spcPts val="57"/>
              </a:spcBef>
            </a:pPr>
            <a:r>
              <a:rPr lang="en-US" sz="1300" b="0" u="none" strike="noStrike">
                <a:solidFill>
                  <a:srgbClr val="FFFFFF"/>
                </a:solidFill>
                <a:effectLst/>
                <a:uFillTx/>
                <a:latin typeface="Arial"/>
              </a:rPr>
              <a:t>UNION</a:t>
            </a:r>
          </a:p>
          <a:p>
            <a:pPr>
              <a:lnSpc>
                <a:spcPct val="100000"/>
              </a:lnSpc>
              <a:spcBef>
                <a:spcPts val="57"/>
              </a:spcBef>
            </a:pPr>
            <a:r>
              <a:rPr lang="en-US" sz="1300" b="0" u="none" strike="noStrike">
                <a:solidFill>
                  <a:srgbClr val="FFFFFF"/>
                </a:solidFill>
                <a:effectLst/>
                <a:uFillTx/>
                <a:latin typeface="Arial"/>
              </a:rPr>
              <a:t>SELECT unit_price AS transaction_amount,</a:t>
            </a:r>
          </a:p>
          <a:p>
            <a:pPr>
              <a:lnSpc>
                <a:spcPct val="100000"/>
              </a:lnSpc>
              <a:spcBef>
                <a:spcPts val="57"/>
              </a:spcBef>
            </a:pPr>
            <a:r>
              <a:rPr lang="en-US" sz="1300" b="0" u="none" strike="noStrike">
                <a:solidFill>
                  <a:srgbClr val="FFFFFF"/>
                </a:solidFill>
                <a:effectLst/>
                <a:uFillTx/>
                <a:latin typeface="Arial"/>
              </a:rPr>
              <a:t>'Invoice Line' AS source,</a:t>
            </a:r>
          </a:p>
          <a:p>
            <a:pPr>
              <a:lnSpc>
                <a:spcPct val="100000"/>
              </a:lnSpc>
              <a:spcBef>
                <a:spcPts val="57"/>
              </a:spcBef>
            </a:pPr>
            <a:r>
              <a:rPr lang="en-US" sz="1300" b="0" u="none" strike="noStrike">
                <a:solidFill>
                  <a:srgbClr val="FFFFFF"/>
                </a:solidFill>
                <a:effectLst/>
                <a:uFillTx/>
                <a:latin typeface="Arial"/>
              </a:rPr>
              <a:t>invoice_line_id AS transaction_id</a:t>
            </a:r>
          </a:p>
          <a:p>
            <a:pPr>
              <a:lnSpc>
                <a:spcPct val="100000"/>
              </a:lnSpc>
              <a:spcBef>
                <a:spcPts val="57"/>
              </a:spcBef>
            </a:pPr>
            <a:r>
              <a:rPr lang="en-US" sz="1300" b="0" u="none" strike="noStrike">
                <a:solidFill>
                  <a:srgbClr val="FFFFFF"/>
                </a:solidFill>
                <a:effectLst/>
                <a:uFillTx/>
                <a:latin typeface="Arial"/>
              </a:rPr>
              <a:t>FROM invoice_line;</a:t>
            </a:r>
          </a:p>
        </p:txBody>
      </p:sp>
      <p:sp>
        <p:nvSpPr>
          <p:cNvPr id="817" name="Title 9"/>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UNION Example</a:t>
            </a:r>
          </a:p>
        </p:txBody>
      </p:sp>
      <p:sp>
        <p:nvSpPr>
          <p:cNvPr id="818" name="TextBox 817"/>
          <p:cNvSpPr txBox="1"/>
          <p:nvPr/>
        </p:nvSpPr>
        <p:spPr>
          <a:xfrm>
            <a:off x="1600200" y="931680"/>
            <a:ext cx="5486400" cy="1114200"/>
          </a:xfrm>
          <a:prstGeom prst="rect">
            <a:avLst/>
          </a:prstGeom>
          <a:noFill/>
          <a:ln w="0">
            <a:noFill/>
          </a:ln>
        </p:spPr>
        <p:txBody>
          <a:bodyPr lIns="90000" tIns="45000" rIns="90000" bIns="45000" anchor="t" anchorCtr="1">
            <a:spAutoFit/>
          </a:bodyPr>
          <a:lstStyle/>
          <a:p>
            <a:pPr algn="ctr"/>
            <a:r>
              <a:rPr lang="en-US" sz="1800" b="0" u="none" strike="noStrike">
                <a:solidFill>
                  <a:srgbClr val="FFB66C"/>
                </a:solidFill>
                <a:effectLst/>
                <a:uFillTx/>
                <a:latin typeface="Arial"/>
              </a:rPr>
              <a:t>Invoices have a total. </a:t>
            </a:r>
          </a:p>
          <a:p>
            <a:pPr algn="ctr"/>
            <a:r>
              <a:rPr lang="en-US" sz="1800" b="0" u="none" strike="noStrike">
                <a:solidFill>
                  <a:srgbClr val="FFB66C"/>
                </a:solidFill>
                <a:effectLst/>
                <a:uFillTx/>
                <a:latin typeface="Arial"/>
              </a:rPr>
              <a:t>Invoice line items have a unit_price. </a:t>
            </a:r>
          </a:p>
          <a:p>
            <a:pPr algn="ctr"/>
            <a:r>
              <a:rPr lang="en-US" sz="1800" b="0" u="none" strike="noStrike">
                <a:solidFill>
                  <a:srgbClr val="FFB66C"/>
                </a:solidFill>
                <a:effectLst/>
                <a:uFillTx/>
                <a:latin typeface="Arial"/>
              </a:rPr>
              <a:t>Print all combined records, showing if the total came from the invoice itself, or a line item.</a:t>
            </a:r>
          </a:p>
        </p:txBody>
      </p:sp>
      <p:pic>
        <p:nvPicPr>
          <p:cNvPr id="819" name="Picture 818"/>
          <p:cNvPicPr/>
          <p:nvPr/>
        </p:nvPicPr>
        <p:blipFill>
          <a:blip r:embed="rId2"/>
          <a:stretch/>
        </p:blipFill>
        <p:spPr>
          <a:xfrm>
            <a:off x="4039200" y="2286000"/>
            <a:ext cx="4647600" cy="2286000"/>
          </a:xfrm>
          <a:prstGeom prst="rect">
            <a:avLst/>
          </a:prstGeom>
          <a:noFill/>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Box 819"/>
          <p:cNvSpPr txBox="1"/>
          <p:nvPr/>
        </p:nvSpPr>
        <p:spPr>
          <a:xfrm>
            <a:off x="2338920" y="1143000"/>
            <a:ext cx="4519080" cy="3642480"/>
          </a:xfrm>
          <a:prstGeom prst="rect">
            <a:avLst/>
          </a:prstGeom>
          <a:noFill/>
          <a:ln w="0">
            <a:noFill/>
          </a:ln>
        </p:spPr>
        <p:txBody>
          <a:bodyPr lIns="90000" tIns="45000" rIns="90000" bIns="45000" anchor="t">
            <a:spAutoFit/>
          </a:bodyPr>
          <a:lstStyle/>
          <a:p>
            <a:pPr>
              <a:lnSpc>
                <a:spcPct val="100000"/>
              </a:lnSpc>
              <a:spcBef>
                <a:spcPts val="340"/>
              </a:spcBef>
              <a:spcAft>
                <a:spcPts val="142"/>
              </a:spcAft>
            </a:pPr>
            <a:endParaRPr lang="en-US" sz="1200" b="1"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Just remember:</a:t>
            </a:r>
          </a:p>
          <a:p>
            <a:pPr>
              <a:lnSpc>
                <a:spcPct val="100000"/>
              </a:lnSpc>
              <a:spcBef>
                <a:spcPts val="340"/>
              </a:spcBef>
              <a:spcAft>
                <a:spcPts val="142"/>
              </a:spcAft>
            </a:pPr>
            <a:r>
              <a:rPr lang="en-US" sz="1200" b="0" u="none" strike="noStrike">
                <a:solidFill>
                  <a:srgbClr val="FFFFFF"/>
                </a:solidFill>
                <a:effectLst/>
                <a:uFillTx/>
                <a:latin typeface="Arial"/>
              </a:rPr>
              <a:t>JOINS combine columns.</a:t>
            </a:r>
          </a:p>
          <a:p>
            <a:pPr>
              <a:lnSpc>
                <a:spcPct val="100000"/>
              </a:lnSpc>
              <a:spcBef>
                <a:spcPts val="340"/>
              </a:spcBef>
              <a:spcAft>
                <a:spcPts val="142"/>
              </a:spcAft>
            </a:pPr>
            <a:r>
              <a:rPr lang="en-US" sz="1200" b="0" u="none" strike="noStrike">
                <a:solidFill>
                  <a:srgbClr val="FFFFFF"/>
                </a:solidFill>
                <a:effectLst/>
                <a:uFillTx/>
                <a:latin typeface="Arial"/>
              </a:rPr>
              <a:t>UNIONS combine rows.</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JOINS answer the question “how do table A and table B relate? Tables are side-by-side. The result is WIDER.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UNIONS answer the question “these queries produce the same shape of data, can I stack them?” Tables are vertical and the result is LONGER.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p:txBody>
      </p:sp>
      <p:sp>
        <p:nvSpPr>
          <p:cNvPr id="821" name="Title 8"/>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JOINS vs UNIONS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Box 821"/>
          <p:cNvSpPr txBox="1"/>
          <p:nvPr/>
        </p:nvSpPr>
        <p:spPr>
          <a:xfrm>
            <a:off x="457200" y="1085400"/>
            <a:ext cx="7772400" cy="401868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B66C"/>
                </a:solidFill>
                <a:effectLst/>
                <a:uFillTx/>
                <a:latin typeface="Arial"/>
              </a:rPr>
              <a:t>The query planner is PostgesSQL's brain.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It decides how an SQL query is executed. It considers: indexes, join strategies, filters, etc.</a:t>
            </a:r>
            <a:endParaRPr lang="en-US" sz="1200" b="0" u="none" strike="noStrike">
              <a:solidFill>
                <a:srgbClr val="FFFFFF"/>
              </a:solidFill>
              <a:effectLst/>
              <a:uFillTx/>
              <a:latin typeface="Arial"/>
            </a:endParaRPr>
          </a:p>
          <a:p>
            <a:r>
              <a:rPr lang="en-US" sz="1200" b="0" u="none" strike="noStrike">
                <a:solidFill>
                  <a:srgbClr val="FFB66C"/>
                </a:solidFill>
                <a:effectLst/>
                <a:uFillTx/>
                <a:latin typeface="Arial"/>
              </a:rPr>
              <a:t>EXPLAIN shows the query plan WITHOUT running the query:</a:t>
            </a:r>
            <a:r>
              <a:rPr lang="en-US" sz="1200" b="0" u="none" strike="noStrike">
                <a:solidFill>
                  <a:srgbClr val="FFFFFF"/>
                </a:solidFill>
                <a:effectLst/>
                <a:uFillTx/>
                <a:latin typeface="Arial"/>
              </a:rPr>
              <a:t> </a:t>
            </a:r>
          </a:p>
          <a:p>
            <a:pPr>
              <a:lnSpc>
                <a:spcPct val="100000"/>
              </a:lnSpc>
              <a:spcBef>
                <a:spcPts val="57"/>
              </a:spcBef>
            </a:pPr>
            <a:r>
              <a:rPr lang="en-US" sz="1200" b="0" u="none" strike="noStrike">
                <a:solidFill>
                  <a:srgbClr val="FFFFFF"/>
                </a:solidFill>
                <a:effectLst/>
                <a:uFillTx/>
                <a:latin typeface="Arial"/>
              </a:rPr>
              <a:t>EXPLAIN SELECT * </a:t>
            </a:r>
          </a:p>
          <a:p>
            <a:pPr>
              <a:lnSpc>
                <a:spcPct val="100000"/>
              </a:lnSpc>
              <a:spcBef>
                <a:spcPts val="57"/>
              </a:spcBef>
            </a:pPr>
            <a:r>
              <a:rPr lang="en-US" sz="1200" b="0" u="none" strike="noStrike">
                <a:solidFill>
                  <a:srgbClr val="FFFFFF"/>
                </a:solidFill>
                <a:effectLst/>
                <a:uFillTx/>
                <a:latin typeface="Arial"/>
              </a:rPr>
              <a:t>FROM customer; </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r>
              <a:rPr lang="en-US" sz="1200" b="0" u="none" strike="noStrike">
                <a:solidFill>
                  <a:srgbClr val="FFB66C"/>
                </a:solidFill>
                <a:effectLst/>
                <a:uFillTx/>
                <a:latin typeface="Arial"/>
              </a:rPr>
              <a:t>plans a sequential scan, cost estimates: startup and total cost (lower is better), rows = estimated number of rows returned</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B66C"/>
                </a:solidFill>
                <a:effectLst/>
                <a:uFillTx/>
                <a:latin typeface="Arial"/>
              </a:rPr>
              <a:t>Actually runs the query and shows real execution times:</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FFFF"/>
                </a:solidFill>
                <a:effectLst/>
                <a:uFillTx/>
                <a:latin typeface="Arial"/>
              </a:rPr>
              <a:t> EXPLAIN ANALYZE SELECT * FROM customer;</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p:txBody>
      </p:sp>
      <p:pic>
        <p:nvPicPr>
          <p:cNvPr id="823" name="Picture 822"/>
          <p:cNvPicPr/>
          <p:nvPr/>
        </p:nvPicPr>
        <p:blipFill>
          <a:blip r:embed="rId2"/>
          <a:stretch/>
        </p:blipFill>
        <p:spPr>
          <a:xfrm>
            <a:off x="2142000" y="1816200"/>
            <a:ext cx="5038200" cy="504360"/>
          </a:xfrm>
          <a:prstGeom prst="rect">
            <a:avLst/>
          </a:prstGeom>
          <a:noFill/>
          <a:ln w="0">
            <a:noFill/>
          </a:ln>
        </p:spPr>
      </p:pic>
      <p:sp>
        <p:nvSpPr>
          <p:cNvPr id="824" name="Title 10"/>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The Query Planner</a:t>
            </a:r>
          </a:p>
        </p:txBody>
      </p:sp>
      <p:pic>
        <p:nvPicPr>
          <p:cNvPr id="825" name="Picture 824"/>
          <p:cNvPicPr/>
          <p:nvPr/>
        </p:nvPicPr>
        <p:blipFill>
          <a:blip r:embed="rId3"/>
          <a:stretch/>
        </p:blipFill>
        <p:spPr>
          <a:xfrm>
            <a:off x="536400" y="3476160"/>
            <a:ext cx="5257800" cy="638640"/>
          </a:xfrm>
          <a:prstGeom prst="rect">
            <a:avLst/>
          </a:prstGeom>
          <a:noFill/>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TextBox 825"/>
          <p:cNvSpPr txBox="1"/>
          <p:nvPr/>
        </p:nvSpPr>
        <p:spPr>
          <a:xfrm>
            <a:off x="1371600" y="1449720"/>
            <a:ext cx="6400800" cy="1750680"/>
          </a:xfrm>
          <a:prstGeom prst="rect">
            <a:avLst/>
          </a:prstGeom>
          <a:noFill/>
          <a:ln w="0">
            <a:noFill/>
          </a:ln>
        </p:spPr>
        <p:txBody>
          <a:bodyPr lIns="90000" tIns="45000" rIns="90000" bIns="45000" anchor="t">
            <a:spAutoFit/>
          </a:bodyPr>
          <a:lstStyle/>
          <a:p>
            <a:r>
              <a:rPr lang="en-US" sz="1300" b="0" u="none" strike="noStrike" dirty="0">
                <a:solidFill>
                  <a:srgbClr val="FFFFFF"/>
                </a:solidFill>
                <a:effectLst/>
                <a:uFillTx/>
                <a:latin typeface="Arial"/>
              </a:rPr>
              <a:t>1. get all invoice ids with the customers first name, last name, and the invoice total</a:t>
            </a:r>
          </a:p>
          <a:p>
            <a:r>
              <a:rPr lang="en-US" sz="1300" b="0" u="none" strike="noStrike" dirty="0">
                <a:solidFill>
                  <a:srgbClr val="FFFFFF"/>
                </a:solidFill>
                <a:effectLst/>
                <a:uFillTx/>
                <a:latin typeface="Arial"/>
              </a:rPr>
              <a:t>2. Print the invoice id, customer's first name, and invoice total. But only if the invoice is over $30.</a:t>
            </a:r>
          </a:p>
          <a:p>
            <a:r>
              <a:rPr lang="en-US" sz="1300" b="0" u="none" strike="noStrike" dirty="0">
                <a:solidFill>
                  <a:srgbClr val="FFFFFF"/>
                </a:solidFill>
                <a:effectLst/>
                <a:uFillTx/>
                <a:latin typeface="Arial"/>
              </a:rPr>
              <a:t>3. Get all the invoices for USA customers in the last 6 months. Use a CTE. </a:t>
            </a:r>
          </a:p>
        </p:txBody>
      </p:sp>
      <p:sp>
        <p:nvSpPr>
          <p:cNvPr id="827" name="Title 11"/>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Challenges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cxnSp>
        <p:nvCxnSpPr>
          <p:cNvPr id="400"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401" name="Picture 18"/>
          <p:cNvPicPr/>
          <p:nvPr/>
        </p:nvPicPr>
        <p:blipFill>
          <a:blip r:embed="rId2"/>
          <a:stretch/>
        </p:blipFill>
        <p:spPr>
          <a:xfrm>
            <a:off x="544680" y="1593360"/>
            <a:ext cx="3101040" cy="3328200"/>
          </a:xfrm>
          <a:prstGeom prst="rect">
            <a:avLst/>
          </a:prstGeom>
          <a:noFill/>
          <a:ln w="0">
            <a:noFill/>
          </a:ln>
        </p:spPr>
      </p:pic>
      <p:pic>
        <p:nvPicPr>
          <p:cNvPr id="402" name="Picture 6"/>
          <p:cNvPicPr/>
          <p:nvPr/>
        </p:nvPicPr>
        <p:blipFill>
          <a:blip r:embed="rId3"/>
          <a:stretch/>
        </p:blipFill>
        <p:spPr>
          <a:xfrm>
            <a:off x="3920760" y="1665360"/>
            <a:ext cx="4952160" cy="3184920"/>
          </a:xfrm>
          <a:prstGeom prst="rect">
            <a:avLst/>
          </a:prstGeom>
          <a:noFill/>
          <a:ln w="0">
            <a:noFill/>
          </a:ln>
        </p:spPr>
      </p:pic>
      <p:sp>
        <p:nvSpPr>
          <p:cNvPr id="403" name="TextBox 2"/>
          <p:cNvSpPr/>
          <p:nvPr/>
        </p:nvSpPr>
        <p:spPr>
          <a:xfrm>
            <a:off x="1368000" y="965160"/>
            <a:ext cx="68612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Tools like Microsoft SQL Server Studio, and the mssql vscode extension can be used to help manage our database.</a:t>
            </a:r>
            <a:endParaRPr lang="en-US" sz="1400" b="0" u="none" strike="noStrike">
              <a:solidFill>
                <a:srgbClr val="FFFFFF"/>
              </a:solidFill>
              <a:effectLst/>
              <a:uFillTx/>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67911C-3AD8-A631-B283-27A3A5942BF4}"/>
              </a:ext>
            </a:extLst>
          </p:cNvPr>
          <p:cNvSpPr>
            <a:spLocks noGrp="1"/>
          </p:cNvSpPr>
          <p:nvPr>
            <p:ph type="body"/>
          </p:nvPr>
        </p:nvSpPr>
        <p:spPr>
          <a:xfrm>
            <a:off x="703800" y="1102590"/>
            <a:ext cx="7736400" cy="2938320"/>
          </a:xfrm>
        </p:spPr>
        <p:txBody>
          <a:bodyPr>
            <a:normAutofit/>
          </a:bodyPr>
          <a:lstStyle/>
          <a:p>
            <a:pPr marL="0" indent="0">
              <a:lnSpc>
                <a:spcPct val="100000"/>
              </a:lnSpc>
              <a:spcBef>
                <a:spcPts val="0"/>
              </a:spcBef>
              <a:buNone/>
            </a:pPr>
            <a:r>
              <a:rPr lang="en-US" sz="1200" dirty="0">
                <a:solidFill>
                  <a:schemeClr val="accent3"/>
                </a:solidFill>
              </a:rPr>
              <a:t>Triggers are database logic that runs automatically whenever a database event occurs.</a:t>
            </a:r>
          </a:p>
          <a:p>
            <a:pPr marL="0" indent="0">
              <a:lnSpc>
                <a:spcPct val="100000"/>
              </a:lnSpc>
              <a:spcBef>
                <a:spcPts val="0"/>
              </a:spcBef>
              <a:buNone/>
            </a:pPr>
            <a:r>
              <a:rPr lang="en-US" sz="1200" dirty="0">
                <a:solidFill>
                  <a:schemeClr val="accent3"/>
                </a:solidFill>
              </a:rPr>
              <a:t>When records are inserted, updated, deleted, or a table is truncated </a:t>
            </a:r>
          </a:p>
          <a:p>
            <a:pPr marL="0" indent="0">
              <a:buNone/>
            </a:pPr>
            <a:r>
              <a:rPr lang="en-US" sz="1200" dirty="0">
                <a:solidFill>
                  <a:schemeClr val="accent3"/>
                </a:solidFill>
              </a:rPr>
              <a:t>2 Components: </a:t>
            </a:r>
          </a:p>
          <a:p>
            <a:pPr marL="0" indent="0">
              <a:spcBef>
                <a:spcPts val="0"/>
              </a:spcBef>
              <a:buNone/>
            </a:pPr>
            <a:r>
              <a:rPr lang="en-US" sz="1200" dirty="0">
                <a:solidFill>
                  <a:schemeClr val="accent3"/>
                </a:solidFill>
              </a:rPr>
              <a:t>Trigger Function </a:t>
            </a:r>
            <a:r>
              <a:rPr lang="en-US" sz="1200" dirty="0">
                <a:solidFill>
                  <a:schemeClr val="bg1"/>
                </a:solidFill>
              </a:rPr>
              <a:t>– written in PL/</a:t>
            </a:r>
            <a:r>
              <a:rPr lang="en-US" sz="1200" dirty="0" err="1">
                <a:solidFill>
                  <a:schemeClr val="bg1"/>
                </a:solidFill>
              </a:rPr>
              <a:t>pgSQL</a:t>
            </a:r>
            <a:r>
              <a:rPr lang="en-US" sz="1200" dirty="0">
                <a:solidFill>
                  <a:schemeClr val="bg1"/>
                </a:solidFill>
              </a:rPr>
              <a:t> (usually); returns a trigger, contains the logic</a:t>
            </a:r>
          </a:p>
          <a:p>
            <a:pPr marL="0" indent="0">
              <a:spcBef>
                <a:spcPts val="0"/>
              </a:spcBef>
              <a:buNone/>
            </a:pPr>
            <a:r>
              <a:rPr lang="en-US" sz="1200" dirty="0">
                <a:solidFill>
                  <a:schemeClr val="accent3"/>
                </a:solidFill>
              </a:rPr>
              <a:t>Trigger</a:t>
            </a:r>
            <a:r>
              <a:rPr lang="en-US" sz="1200" dirty="0">
                <a:solidFill>
                  <a:schemeClr val="bg1"/>
                </a:solidFill>
              </a:rPr>
              <a:t> – attached to a specific table, defines the event (insert, update, </a:t>
            </a:r>
            <a:r>
              <a:rPr lang="en-US" sz="1200" dirty="0" err="1">
                <a:solidFill>
                  <a:schemeClr val="bg1"/>
                </a:solidFill>
              </a:rPr>
              <a:t>etc</a:t>
            </a:r>
            <a:r>
              <a:rPr lang="en-US" sz="1200" dirty="0">
                <a:solidFill>
                  <a:schemeClr val="bg1"/>
                </a:solidFill>
              </a:rPr>
              <a:t>), calls the function</a:t>
            </a:r>
          </a:p>
          <a:p>
            <a:pPr marL="0" indent="0">
              <a:buNone/>
            </a:pPr>
            <a:r>
              <a:rPr lang="en-US" sz="1200" dirty="0">
                <a:solidFill>
                  <a:schemeClr val="bg1"/>
                </a:solidFill>
              </a:rPr>
              <a:t>Note that logic CANNOT be placed directly inside a trigger. You CANNOT attach a trigger without a trigger function!</a:t>
            </a:r>
          </a:p>
          <a:p>
            <a:pPr marL="0" indent="0">
              <a:buNone/>
            </a:pPr>
            <a:r>
              <a:rPr lang="en-US" sz="1200" dirty="0">
                <a:solidFill>
                  <a:schemeClr val="accent3"/>
                </a:solidFill>
              </a:rPr>
              <a:t>2 types:</a:t>
            </a:r>
          </a:p>
          <a:p>
            <a:pPr marL="0" indent="0">
              <a:buNone/>
            </a:pPr>
            <a:r>
              <a:rPr lang="en-US" sz="1200" dirty="0">
                <a:solidFill>
                  <a:schemeClr val="accent3"/>
                </a:solidFill>
              </a:rPr>
              <a:t>Before Triggers </a:t>
            </a:r>
            <a:r>
              <a:rPr lang="en-US" sz="1200" dirty="0">
                <a:solidFill>
                  <a:schemeClr val="bg1"/>
                </a:solidFill>
              </a:rPr>
              <a:t>– run before the row is written; used for validation or automatically setting values; it can change the values on the triggering record</a:t>
            </a:r>
          </a:p>
          <a:p>
            <a:pPr marL="0" indent="0">
              <a:buNone/>
            </a:pPr>
            <a:r>
              <a:rPr lang="en-US" sz="1200" dirty="0">
                <a:solidFill>
                  <a:schemeClr val="accent3"/>
                </a:solidFill>
              </a:rPr>
              <a:t>After Triggers </a:t>
            </a:r>
            <a:r>
              <a:rPr lang="en-US" sz="1200" dirty="0">
                <a:solidFill>
                  <a:schemeClr val="bg1"/>
                </a:solidFill>
              </a:rPr>
              <a:t>– run after the row is written; used for logging, audits, syncing to other tables; you CANNOT change values of the triggering record</a:t>
            </a:r>
          </a:p>
        </p:txBody>
      </p:sp>
      <p:sp>
        <p:nvSpPr>
          <p:cNvPr id="4" name="Title 10">
            <a:extLst>
              <a:ext uri="{FF2B5EF4-FFF2-40B4-BE49-F238E27FC236}">
                <a16:creationId xmlns:a16="http://schemas.microsoft.com/office/drawing/2014/main" id="{B5BA8A80-B651-C9A5-CD53-7228CBBB0772}"/>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graphicFrame>
        <p:nvGraphicFramePr>
          <p:cNvPr id="5" name="Table 4">
            <a:extLst>
              <a:ext uri="{FF2B5EF4-FFF2-40B4-BE49-F238E27FC236}">
                <a16:creationId xmlns:a16="http://schemas.microsoft.com/office/drawing/2014/main" id="{37042868-A4F5-8658-B793-5AD67F1AACB8}"/>
              </a:ext>
            </a:extLst>
          </p:cNvPr>
          <p:cNvGraphicFramePr>
            <a:graphicFrameLocks noGrp="1"/>
          </p:cNvGraphicFramePr>
          <p:nvPr>
            <p:extLst>
              <p:ext uri="{D42A27DB-BD31-4B8C-83A1-F6EECF244321}">
                <p14:modId xmlns:p14="http://schemas.microsoft.com/office/powerpoint/2010/main" val="2068247625"/>
              </p:ext>
            </p:extLst>
          </p:nvPr>
        </p:nvGraphicFramePr>
        <p:xfrm>
          <a:off x="1641600" y="4048380"/>
          <a:ext cx="6140700" cy="1036320"/>
        </p:xfrm>
        <a:graphic>
          <a:graphicData uri="http://schemas.openxmlformats.org/drawingml/2006/table">
            <a:tbl>
              <a:tblPr/>
              <a:tblGrid>
                <a:gridCol w="3070350">
                  <a:extLst>
                    <a:ext uri="{9D8B030D-6E8A-4147-A177-3AD203B41FA5}">
                      <a16:colId xmlns:a16="http://schemas.microsoft.com/office/drawing/2014/main" val="4235353623"/>
                    </a:ext>
                  </a:extLst>
                </a:gridCol>
                <a:gridCol w="3070350">
                  <a:extLst>
                    <a:ext uri="{9D8B030D-6E8A-4147-A177-3AD203B41FA5}">
                      <a16:colId xmlns:a16="http://schemas.microsoft.com/office/drawing/2014/main" val="2081253907"/>
                    </a:ext>
                  </a:extLst>
                </a:gridCol>
              </a:tblGrid>
              <a:tr h="211050">
                <a:tc>
                  <a:txBody>
                    <a:bodyPr/>
                    <a:lstStyle/>
                    <a:p>
                      <a:pPr>
                        <a:buNone/>
                      </a:pPr>
                      <a:r>
                        <a:rPr lang="en-US" sz="1100"/>
                        <a:t>Event</a:t>
                      </a:r>
                    </a:p>
                  </a:txBody>
                  <a:tcPr anchor="ctr">
                    <a:lnL>
                      <a:noFill/>
                    </a:lnL>
                    <a:lnR>
                      <a:noFill/>
                    </a:lnR>
                    <a:lnT>
                      <a:noFill/>
                    </a:lnT>
                    <a:lnB>
                      <a:noFill/>
                    </a:lnB>
                    <a:noFill/>
                  </a:tcPr>
                </a:tc>
                <a:tc>
                  <a:txBody>
                    <a:bodyPr/>
                    <a:lstStyle/>
                    <a:p>
                      <a:pPr>
                        <a:buNone/>
                      </a:pPr>
                      <a:r>
                        <a:rPr lang="en-US" sz="1100"/>
                        <a:t>Available variables</a:t>
                      </a:r>
                    </a:p>
                  </a:txBody>
                  <a:tcPr anchor="ctr">
                    <a:lnL>
                      <a:noFill/>
                    </a:lnL>
                    <a:lnR>
                      <a:noFill/>
                    </a:lnR>
                    <a:lnT>
                      <a:noFill/>
                    </a:lnT>
                    <a:lnB>
                      <a:noFill/>
                    </a:lnB>
                    <a:noFill/>
                  </a:tcPr>
                </a:tc>
                <a:extLst>
                  <a:ext uri="{0D108BD9-81ED-4DB2-BD59-A6C34878D82A}">
                    <a16:rowId xmlns:a16="http://schemas.microsoft.com/office/drawing/2014/main" val="457969445"/>
                  </a:ext>
                </a:extLst>
              </a:tr>
              <a:tr h="211050">
                <a:tc>
                  <a:txBody>
                    <a:bodyPr/>
                    <a:lstStyle/>
                    <a:p>
                      <a:pPr>
                        <a:buNone/>
                      </a:pPr>
                      <a:r>
                        <a:rPr lang="en-US" sz="1100"/>
                        <a:t>INSERT</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2737647807"/>
                  </a:ext>
                </a:extLst>
              </a:tr>
              <a:tr h="211050">
                <a:tc>
                  <a:txBody>
                    <a:bodyPr/>
                    <a:lstStyle/>
                    <a:p>
                      <a:pPr>
                        <a:buNone/>
                      </a:pPr>
                      <a:r>
                        <a:rPr lang="en-US" sz="1100" dirty="0"/>
                        <a:t>UPDATE</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OLD</a:t>
                      </a:r>
                      <a:r>
                        <a:rPr lang="en-US" sz="1100"/>
                        <a:t>, </a:t>
                      </a: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3545045447"/>
                  </a:ext>
                </a:extLst>
              </a:tr>
              <a:tr h="211050">
                <a:tc>
                  <a:txBody>
                    <a:bodyPr/>
                    <a:lstStyle/>
                    <a:p>
                      <a:pPr>
                        <a:buNone/>
                      </a:pPr>
                      <a:r>
                        <a:rPr lang="en-US" sz="1100"/>
                        <a:t>DELETE</a:t>
                      </a:r>
                    </a:p>
                  </a:txBody>
                  <a:tcPr anchor="ctr">
                    <a:lnL>
                      <a:noFill/>
                    </a:lnL>
                    <a:lnR>
                      <a:noFill/>
                    </a:lnR>
                    <a:lnT>
                      <a:noFill/>
                    </a:lnT>
                    <a:lnB>
                      <a:noFill/>
                    </a:lnB>
                    <a:noFill/>
                  </a:tcPr>
                </a:tc>
                <a:tc>
                  <a:txBody>
                    <a:bodyPr/>
                    <a:lstStyle/>
                    <a:p>
                      <a:pPr>
                        <a:buNone/>
                      </a:pPr>
                      <a:r>
                        <a:rPr lang="en-US" sz="1100" dirty="0">
                          <a:latin typeface="Courier New" panose="02070309020205020404" pitchFamily="49" charset="0"/>
                        </a:rPr>
                        <a:t>OLD</a:t>
                      </a:r>
                      <a:endParaRPr lang="en-US" sz="1100" dirty="0"/>
                    </a:p>
                  </a:txBody>
                  <a:tcPr anchor="ctr">
                    <a:lnL>
                      <a:noFill/>
                    </a:lnL>
                    <a:lnR>
                      <a:noFill/>
                    </a:lnR>
                    <a:lnT>
                      <a:noFill/>
                    </a:lnT>
                    <a:lnB>
                      <a:noFill/>
                    </a:lnB>
                    <a:noFill/>
                  </a:tcPr>
                </a:tc>
                <a:extLst>
                  <a:ext uri="{0D108BD9-81ED-4DB2-BD59-A6C34878D82A}">
                    <a16:rowId xmlns:a16="http://schemas.microsoft.com/office/drawing/2014/main" val="1645948514"/>
                  </a:ext>
                </a:extLst>
              </a:tr>
            </a:tbl>
          </a:graphicData>
        </a:graphic>
      </p:graphicFrame>
    </p:spTree>
    <p:extLst>
      <p:ext uri="{BB962C8B-B14F-4D97-AF65-F5344CB8AC3E}">
        <p14:creationId xmlns:p14="http://schemas.microsoft.com/office/powerpoint/2010/main" val="449488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5748FB-BD54-77DE-9847-8D0AB1C24DD0}"/>
              </a:ext>
            </a:extLst>
          </p:cNvPr>
          <p:cNvSpPr txBox="1"/>
          <p:nvPr/>
        </p:nvSpPr>
        <p:spPr>
          <a:xfrm>
            <a:off x="381600" y="1381462"/>
            <a:ext cx="4572000" cy="465897"/>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ALTER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ADD</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COLUMN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last_update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TIMESTAMP</a:t>
            </a:r>
            <a:r>
              <a:rPr lang="en-US" sz="1200" b="0" dirty="0">
                <a:solidFill>
                  <a:srgbClr val="CCCCCC"/>
                </a:solidFill>
                <a:effectLst/>
                <a:latin typeface="Consolas" panose="020B0609020204030204" pitchFamily="49" charset="0"/>
              </a:rPr>
              <a:t>;</a:t>
            </a:r>
          </a:p>
        </p:txBody>
      </p:sp>
      <p:sp>
        <p:nvSpPr>
          <p:cNvPr id="6" name="Title 10">
            <a:extLst>
              <a:ext uri="{FF2B5EF4-FFF2-40B4-BE49-F238E27FC236}">
                <a16:creationId xmlns:a16="http://schemas.microsoft.com/office/drawing/2014/main" id="{70708902-AA36-94EB-665A-D8633B97B0E9}"/>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sp>
        <p:nvSpPr>
          <p:cNvPr id="8" name="TextBox 7">
            <a:extLst>
              <a:ext uri="{FF2B5EF4-FFF2-40B4-BE49-F238E27FC236}">
                <a16:creationId xmlns:a16="http://schemas.microsoft.com/office/drawing/2014/main" id="{032B1FBF-A040-50A1-83EC-ABAA693BA565}"/>
              </a:ext>
            </a:extLst>
          </p:cNvPr>
          <p:cNvSpPr txBox="1"/>
          <p:nvPr/>
        </p:nvSpPr>
        <p:spPr>
          <a:xfrm>
            <a:off x="381600" y="1775551"/>
            <a:ext cx="7043760" cy="27998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CREATE OR REPLACE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RETURNS</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LANGUAGE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plpgsql</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AS</a:t>
            </a:r>
            <a:r>
              <a:rPr lang="en-US" sz="1200" b="0" dirty="0">
                <a:solidFill>
                  <a:srgbClr val="CCCCCC"/>
                </a:solidFill>
                <a:effectLst/>
                <a:latin typeface="Consolas" panose="020B0609020204030204" pitchFamily="49" charset="0"/>
              </a:rPr>
              <a:t> $$</a:t>
            </a:r>
          </a:p>
          <a:p>
            <a:pPr>
              <a:lnSpc>
                <a:spcPts val="1425"/>
              </a:lnSpc>
              <a:buNone/>
            </a:pPr>
            <a:r>
              <a:rPr lang="en-US" sz="1200" b="0" dirty="0">
                <a:solidFill>
                  <a:srgbClr val="569CD6"/>
                </a:solidFill>
                <a:effectLst/>
                <a:latin typeface="Consolas" panose="020B0609020204030204" pitchFamily="49" charset="0"/>
              </a:rPr>
              <a:t>BEGIN</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NEW.</a:t>
            </a:r>
            <a:r>
              <a:rPr lang="en-US" sz="1200" dirty="0" err="1">
                <a:solidFill>
                  <a:srgbClr val="CCCCCC"/>
                </a:solidFill>
                <a:latin typeface="Consolas" panose="020B0609020204030204" pitchFamily="49" charset="0"/>
              </a:rPr>
              <a:t>last_udate</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NOW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NEW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END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a:t>
            </a:r>
          </a:p>
          <a:p>
            <a:pPr>
              <a:lnSpc>
                <a:spcPts val="1425"/>
              </a:lnSpc>
              <a:buNone/>
            </a:pPr>
            <a:br>
              <a:rPr lang="en-US" sz="1200" b="0" dirty="0">
                <a:solidFill>
                  <a:srgbClr val="CCCCCC"/>
                </a:solidFill>
                <a:effectLst/>
                <a:latin typeface="Consolas" panose="020B0609020204030204" pitchFamily="49" charset="0"/>
              </a:rPr>
            </a:b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CREATE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users_set_last_update</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BEFORE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EACH</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ROW</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EXECUTE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4DDD868-94FA-0FFC-C904-0D2F10491693}"/>
              </a:ext>
            </a:extLst>
          </p:cNvPr>
          <p:cNvSpPr txBox="1"/>
          <p:nvPr/>
        </p:nvSpPr>
        <p:spPr>
          <a:xfrm>
            <a:off x="4572000" y="2701747"/>
            <a:ext cx="4572000" cy="8249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add_user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'test@test.co'</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44</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CALL</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deactivate_user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'2f9b581e-f70b-4292-9387-75e260b894dd'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r>
              <a:rPr lang="en-US" sz="1200"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DCCDC003-D2C1-D86E-3478-882FFADED22C}"/>
              </a:ext>
            </a:extLst>
          </p:cNvPr>
          <p:cNvSpPr txBox="1"/>
          <p:nvPr/>
        </p:nvSpPr>
        <p:spPr>
          <a:xfrm>
            <a:off x="3096000" y="971905"/>
            <a:ext cx="3391200" cy="369332"/>
          </a:xfrm>
          <a:prstGeom prst="rect">
            <a:avLst/>
          </a:prstGeom>
          <a:noFill/>
        </p:spPr>
        <p:txBody>
          <a:bodyPr wrap="square" rtlCol="0">
            <a:spAutoFit/>
          </a:bodyPr>
          <a:lstStyle/>
          <a:p>
            <a:r>
              <a:rPr lang="en-US" dirty="0"/>
              <a:t>BEWARE INFINITE LOOPS!</a:t>
            </a:r>
          </a:p>
        </p:txBody>
      </p:sp>
    </p:spTree>
    <p:extLst>
      <p:ext uri="{BB962C8B-B14F-4D97-AF65-F5344CB8AC3E}">
        <p14:creationId xmlns:p14="http://schemas.microsoft.com/office/powerpoint/2010/main" val="22600362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E010-12A1-4629-3DAA-215C2584248E}"/>
            </a:ext>
          </a:extLst>
        </p:cNvPr>
        <p:cNvGrpSpPr/>
        <p:nvPr/>
      </p:nvGrpSpPr>
      <p:grpSpPr>
        <a:xfrm>
          <a:off x="0" y="0"/>
          <a:ext cx="0" cy="0"/>
          <a:chOff x="0" y="0"/>
          <a:chExt cx="0" cy="0"/>
        </a:xfrm>
      </p:grpSpPr>
      <p:sp>
        <p:nvSpPr>
          <p:cNvPr id="826" name="TextBox 825">
            <a:extLst>
              <a:ext uri="{FF2B5EF4-FFF2-40B4-BE49-F238E27FC236}">
                <a16:creationId xmlns:a16="http://schemas.microsoft.com/office/drawing/2014/main" id="{DDCD8950-5EB9-41C0-DF33-651F3633E602}"/>
              </a:ext>
            </a:extLst>
          </p:cNvPr>
          <p:cNvSpPr txBox="1"/>
          <p:nvPr/>
        </p:nvSpPr>
        <p:spPr>
          <a:xfrm>
            <a:off x="1371600" y="1449720"/>
            <a:ext cx="6400800" cy="1091153"/>
          </a:xfrm>
          <a:prstGeom prst="rect">
            <a:avLst/>
          </a:prstGeom>
          <a:noFill/>
          <a:ln w="0">
            <a:noFill/>
          </a:ln>
        </p:spPr>
        <p:txBody>
          <a:bodyPr lIns="90000" tIns="45000" rIns="90000" bIns="45000" anchor="t">
            <a:spAutoFit/>
          </a:bodyPr>
          <a:lstStyle/>
          <a:p>
            <a:pPr marL="342900" indent="-342900">
              <a:buAutoNum type="arabicPeriod"/>
            </a:pPr>
            <a:r>
              <a:rPr lang="en-US" sz="1300" b="0" u="none" strike="noStrike" dirty="0">
                <a:solidFill>
                  <a:srgbClr val="FFFFFF"/>
                </a:solidFill>
                <a:effectLst/>
                <a:uFillTx/>
                <a:latin typeface="Arial"/>
              </a:rPr>
              <a:t>Create a new table called Record Logs</a:t>
            </a:r>
          </a:p>
          <a:p>
            <a:pPr marL="800100" lvl="1" indent="-342900">
              <a:buAutoNum type="arabicPeriod"/>
            </a:pPr>
            <a:r>
              <a:rPr lang="en-US" sz="1300" dirty="0">
                <a:solidFill>
                  <a:srgbClr val="FFFFFF"/>
                </a:solidFill>
                <a:latin typeface="Arial"/>
              </a:rPr>
              <a:t>Fields: </a:t>
            </a:r>
            <a:r>
              <a:rPr lang="en-US" sz="1300" dirty="0" err="1">
                <a:solidFill>
                  <a:srgbClr val="FFFFFF"/>
                </a:solidFill>
                <a:latin typeface="Arial"/>
              </a:rPr>
              <a:t>log_id</a:t>
            </a:r>
            <a:r>
              <a:rPr lang="en-US" sz="1300" dirty="0">
                <a:solidFill>
                  <a:srgbClr val="FFFFFF"/>
                </a:solidFill>
                <a:latin typeface="Arial"/>
              </a:rPr>
              <a:t>, </a:t>
            </a:r>
            <a:r>
              <a:rPr lang="en-US" sz="1300" dirty="0" err="1">
                <a:solidFill>
                  <a:srgbClr val="FFFFFF"/>
                </a:solidFill>
                <a:latin typeface="Arial"/>
              </a:rPr>
              <a:t>record_id</a:t>
            </a:r>
            <a:r>
              <a:rPr lang="en-US" sz="1300" dirty="0">
                <a:solidFill>
                  <a:srgbClr val="FFFFFF"/>
                </a:solidFill>
                <a:latin typeface="Arial"/>
              </a:rPr>
              <a:t>, </a:t>
            </a:r>
            <a:r>
              <a:rPr lang="en-US" sz="1300" dirty="0" err="1">
                <a:solidFill>
                  <a:srgbClr val="FFFFFF"/>
                </a:solidFill>
                <a:latin typeface="Arial"/>
              </a:rPr>
              <a:t>field_changed</a:t>
            </a:r>
            <a:r>
              <a:rPr lang="en-US" sz="1300" dirty="0">
                <a:solidFill>
                  <a:srgbClr val="FFFFFF"/>
                </a:solidFill>
                <a:latin typeface="Arial"/>
              </a:rPr>
              <a:t>, </a:t>
            </a:r>
            <a:r>
              <a:rPr lang="en-US" sz="1300" dirty="0" err="1">
                <a:solidFill>
                  <a:srgbClr val="FFFFFF"/>
                </a:solidFill>
                <a:latin typeface="Arial"/>
              </a:rPr>
              <a:t>last_update</a:t>
            </a:r>
            <a:r>
              <a:rPr lang="en-US" sz="1300" dirty="0">
                <a:solidFill>
                  <a:srgbClr val="FFFFFF"/>
                </a:solidFill>
                <a:latin typeface="Arial"/>
              </a:rPr>
              <a:t>, </a:t>
            </a:r>
            <a:r>
              <a:rPr lang="en-US" sz="1300" dirty="0" err="1">
                <a:solidFill>
                  <a:srgbClr val="FFFFFF"/>
                </a:solidFill>
                <a:latin typeface="Arial"/>
              </a:rPr>
              <a:t>old_value</a:t>
            </a:r>
            <a:r>
              <a:rPr lang="en-US" sz="1300" dirty="0">
                <a:solidFill>
                  <a:srgbClr val="FFFFFF"/>
                </a:solidFill>
                <a:latin typeface="Arial"/>
              </a:rPr>
              <a:t>, </a:t>
            </a:r>
            <a:r>
              <a:rPr lang="en-US" sz="1300" dirty="0" err="1">
                <a:solidFill>
                  <a:srgbClr val="FFFFFF"/>
                </a:solidFill>
                <a:latin typeface="Arial"/>
              </a:rPr>
              <a:t>new_value</a:t>
            </a:r>
            <a:endParaRPr lang="en-US" sz="1300" dirty="0">
              <a:solidFill>
                <a:srgbClr val="FFFFFF"/>
              </a:solidFill>
              <a:latin typeface="Arial"/>
            </a:endParaRPr>
          </a:p>
          <a:p>
            <a:pPr marL="342900" indent="-342900">
              <a:buAutoNum type="arabicPeriod"/>
            </a:pPr>
            <a:r>
              <a:rPr lang="en-US" sz="1300" b="0" u="none" strike="noStrike" dirty="0">
                <a:solidFill>
                  <a:srgbClr val="FFFFFF"/>
                </a:solidFill>
                <a:effectLst/>
                <a:uFillTx/>
                <a:latin typeface="Arial"/>
              </a:rPr>
              <a:t>Create a trigger that tracks </a:t>
            </a:r>
            <a:r>
              <a:rPr lang="en-US" sz="1300" dirty="0">
                <a:solidFill>
                  <a:srgbClr val="FFFFFF"/>
                </a:solidFill>
                <a:latin typeface="Arial"/>
              </a:rPr>
              <a:t>changes to customer records and logs the changes in our new table</a:t>
            </a:r>
            <a:endParaRPr lang="en-US" sz="1300" b="0" u="none" strike="noStrike" dirty="0">
              <a:solidFill>
                <a:srgbClr val="FFFFFF"/>
              </a:solidFill>
              <a:effectLst/>
              <a:uFillTx/>
              <a:latin typeface="Arial"/>
            </a:endParaRPr>
          </a:p>
        </p:txBody>
      </p:sp>
      <p:sp>
        <p:nvSpPr>
          <p:cNvPr id="827" name="Title 11">
            <a:extLst>
              <a:ext uri="{FF2B5EF4-FFF2-40B4-BE49-F238E27FC236}">
                <a16:creationId xmlns:a16="http://schemas.microsoft.com/office/drawing/2014/main" id="{0AE81956-0AA1-86C2-6879-49D7F0CD757C}"/>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Challenge</a:t>
            </a:r>
          </a:p>
        </p:txBody>
      </p:sp>
    </p:spTree>
    <p:extLst>
      <p:ext uri="{BB962C8B-B14F-4D97-AF65-F5344CB8AC3E}">
        <p14:creationId xmlns:p14="http://schemas.microsoft.com/office/powerpoint/2010/main" val="1827526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48780-B18E-4DF1-168D-CF37FF9DC68C}"/>
              </a:ext>
            </a:extLst>
          </p:cNvPr>
          <p:cNvSpPr>
            <a:spLocks noGrp="1"/>
          </p:cNvSpPr>
          <p:nvPr>
            <p:ph type="body"/>
          </p:nvPr>
        </p:nvSpPr>
        <p:spPr>
          <a:xfrm>
            <a:off x="703800" y="1122480"/>
            <a:ext cx="7736400" cy="3586320"/>
          </a:xfrm>
        </p:spPr>
        <p:txBody>
          <a:bodyPr>
            <a:normAutofit/>
          </a:bodyPr>
          <a:lstStyle/>
          <a:p>
            <a:pPr marL="0" indent="0">
              <a:buNone/>
            </a:pPr>
            <a:r>
              <a:rPr lang="en-US" sz="1800" dirty="0">
                <a:solidFill>
                  <a:schemeClr val="accent3"/>
                </a:solidFill>
              </a:rPr>
              <a:t>Transaction Control Language (TCL) </a:t>
            </a:r>
            <a:r>
              <a:rPr lang="en-US" sz="1800" dirty="0">
                <a:solidFill>
                  <a:schemeClr val="bg1"/>
                </a:solidFill>
              </a:rPr>
              <a:t>controls how SQL statements are committed, undone, or partially rolled back.</a:t>
            </a:r>
          </a:p>
          <a:p>
            <a:pPr marL="0" indent="0">
              <a:buNone/>
            </a:pPr>
            <a:r>
              <a:rPr lang="en-US" sz="1800" dirty="0">
                <a:solidFill>
                  <a:schemeClr val="bg1"/>
                </a:solidFill>
              </a:rPr>
              <a:t>TCL controls </a:t>
            </a:r>
            <a:r>
              <a:rPr lang="en-US" sz="1800" dirty="0">
                <a:solidFill>
                  <a:schemeClr val="accent3"/>
                </a:solidFill>
              </a:rPr>
              <a:t>transactions</a:t>
            </a:r>
            <a:r>
              <a:rPr lang="en-US" sz="1800" dirty="0">
                <a:solidFill>
                  <a:schemeClr val="bg1"/>
                </a:solidFill>
              </a:rPr>
              <a:t>. </a:t>
            </a:r>
            <a:r>
              <a:rPr lang="en-US" sz="1800" dirty="0">
                <a:solidFill>
                  <a:schemeClr val="accent3"/>
                </a:solidFill>
              </a:rPr>
              <a:t>Transactions</a:t>
            </a:r>
            <a:r>
              <a:rPr lang="en-US" sz="1800" dirty="0">
                <a:solidFill>
                  <a:schemeClr val="bg1"/>
                </a:solidFill>
              </a:rPr>
              <a:t> are a single running process that encapsulate changes to the DB. Think of a transaction as “Either all of this happens… or none of it does.”</a:t>
            </a:r>
          </a:p>
          <a:p>
            <a:pPr marL="0" indent="0">
              <a:buNone/>
            </a:pPr>
            <a:r>
              <a:rPr lang="en-US" sz="1800" dirty="0">
                <a:solidFill>
                  <a:schemeClr val="bg1"/>
                </a:solidFill>
              </a:rPr>
              <a:t>By default, </a:t>
            </a:r>
            <a:r>
              <a:rPr lang="en-US" sz="1800" dirty="0" err="1">
                <a:solidFill>
                  <a:schemeClr val="bg1"/>
                </a:solidFill>
              </a:rPr>
              <a:t>postgres</a:t>
            </a:r>
            <a:r>
              <a:rPr lang="en-US" sz="1800" dirty="0">
                <a:solidFill>
                  <a:schemeClr val="bg1"/>
                </a:solidFill>
              </a:rPr>
              <a:t> runs in </a:t>
            </a:r>
            <a:r>
              <a:rPr lang="en-US" sz="1800" dirty="0" err="1">
                <a:solidFill>
                  <a:schemeClr val="bg1"/>
                </a:solidFill>
              </a:rPr>
              <a:t>autocommit</a:t>
            </a:r>
            <a:r>
              <a:rPr lang="en-US" sz="1800" dirty="0">
                <a:solidFill>
                  <a:schemeClr val="bg1"/>
                </a:solidFill>
              </a:rPr>
              <a:t> mode, so any DML is implicitly wrapped in BEGIN/COMMIT. </a:t>
            </a:r>
          </a:p>
          <a:p>
            <a:pPr marL="0" indent="0">
              <a:buNone/>
            </a:pPr>
            <a:r>
              <a:rPr lang="en-US" sz="1800" dirty="0">
                <a:solidFill>
                  <a:schemeClr val="accent3"/>
                </a:solidFill>
              </a:rPr>
              <a:t>TCL Clauses:</a:t>
            </a:r>
          </a:p>
          <a:p>
            <a:pPr marL="0" indent="0">
              <a:buNone/>
            </a:pPr>
            <a:r>
              <a:rPr lang="en-US" sz="1800" dirty="0">
                <a:solidFill>
                  <a:schemeClr val="accent3"/>
                </a:solidFill>
              </a:rPr>
              <a:t>BEGIN</a:t>
            </a:r>
            <a:r>
              <a:rPr lang="en-US" sz="1800" dirty="0">
                <a:solidFill>
                  <a:schemeClr val="bg1"/>
                </a:solidFill>
              </a:rPr>
              <a:t> (or </a:t>
            </a:r>
            <a:r>
              <a:rPr lang="en-US" sz="1800" dirty="0">
                <a:solidFill>
                  <a:schemeClr val="accent3"/>
                </a:solidFill>
              </a:rPr>
              <a:t>START TRANSACTION</a:t>
            </a:r>
            <a:r>
              <a:rPr lang="en-US" sz="1800" dirty="0">
                <a:solidFill>
                  <a:schemeClr val="bg1"/>
                </a:solidFill>
              </a:rPr>
              <a:t>) – starts a transaction block</a:t>
            </a:r>
          </a:p>
          <a:p>
            <a:pPr marL="0" indent="0">
              <a:buNone/>
            </a:pPr>
            <a:r>
              <a:rPr lang="en-US" sz="1800" dirty="0">
                <a:solidFill>
                  <a:schemeClr val="accent3"/>
                </a:solidFill>
              </a:rPr>
              <a:t>COMMIT</a:t>
            </a:r>
            <a:r>
              <a:rPr lang="en-US" sz="1800" dirty="0">
                <a:solidFill>
                  <a:schemeClr val="bg1"/>
                </a:solidFill>
              </a:rPr>
              <a:t> – make everything in the transaction permanent</a:t>
            </a:r>
          </a:p>
          <a:p>
            <a:pPr marL="0" indent="0">
              <a:buNone/>
            </a:pPr>
            <a:r>
              <a:rPr lang="en-US" sz="1800" dirty="0">
                <a:solidFill>
                  <a:schemeClr val="accent3"/>
                </a:solidFill>
              </a:rPr>
              <a:t>ROLLBACK</a:t>
            </a:r>
            <a:r>
              <a:rPr lang="en-US" sz="1800" dirty="0">
                <a:solidFill>
                  <a:schemeClr val="bg1"/>
                </a:solidFill>
              </a:rPr>
              <a:t> – undoes everything since the last BEGIN</a:t>
            </a:r>
          </a:p>
          <a:p>
            <a:pPr marL="0" indent="0">
              <a:buNone/>
            </a:pPr>
            <a:r>
              <a:rPr lang="en-US" sz="1800" dirty="0">
                <a:solidFill>
                  <a:schemeClr val="accent3"/>
                </a:solidFill>
              </a:rPr>
              <a:t>SAVEPOINT</a:t>
            </a:r>
            <a:r>
              <a:rPr lang="en-US" sz="1800" dirty="0">
                <a:solidFill>
                  <a:schemeClr val="bg1"/>
                </a:solidFill>
              </a:rPr>
              <a:t> – creates a checkpoint inside a transaction, we can rollback to a specific checkpoint.</a:t>
            </a:r>
          </a:p>
        </p:txBody>
      </p:sp>
      <p:sp>
        <p:nvSpPr>
          <p:cNvPr id="4" name="Title 11">
            <a:extLst>
              <a:ext uri="{FF2B5EF4-FFF2-40B4-BE49-F238E27FC236}">
                <a16:creationId xmlns:a16="http://schemas.microsoft.com/office/drawing/2014/main" id="{DF569C2F-CE6B-B29D-7800-1F08118A1ACB}"/>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Tree>
    <p:extLst>
      <p:ext uri="{BB962C8B-B14F-4D97-AF65-F5344CB8AC3E}">
        <p14:creationId xmlns:p14="http://schemas.microsoft.com/office/powerpoint/2010/main" val="1689118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CCE3BF-DD53-749B-B3FD-6C2A98748FC1}"/>
              </a:ext>
            </a:extLst>
          </p:cNvPr>
          <p:cNvSpPr txBox="1"/>
          <p:nvPr/>
        </p:nvSpPr>
        <p:spPr>
          <a:xfrm>
            <a:off x="370800" y="1193457"/>
            <a:ext cx="4572000" cy="387708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BEGIN</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DROP</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EXISTS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PRIMARY KEY</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note </a:t>
            </a:r>
            <a:r>
              <a:rPr lang="en-US" b="0" dirty="0">
                <a:solidFill>
                  <a:srgbClr val="569CD6"/>
                </a:solidFill>
                <a:effectLst/>
                <a:latin typeface="Consolas" panose="020B0609020204030204" pitchFamily="49" charset="0"/>
              </a:rPr>
              <a:t>TEXT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'first row'</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'duplicate id'</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ROLLBACK</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COMMIT</a:t>
            </a:r>
            <a:r>
              <a:rPr lang="en-US" b="0" dirty="0">
                <a:solidFill>
                  <a:srgbClr val="CCCCCC"/>
                </a:solidFill>
                <a:effectLst/>
                <a:latin typeface="Consolas" panose="020B0609020204030204" pitchFamily="49" charset="0"/>
              </a:rPr>
              <a:t>;</a:t>
            </a:r>
          </a:p>
        </p:txBody>
      </p:sp>
      <p:sp>
        <p:nvSpPr>
          <p:cNvPr id="8" name="Title 11">
            <a:extLst>
              <a:ext uri="{FF2B5EF4-FFF2-40B4-BE49-F238E27FC236}">
                <a16:creationId xmlns:a16="http://schemas.microsoft.com/office/drawing/2014/main" id="{88F7B057-A90B-C930-2E15-36CA5EFB284A}"/>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
        <p:nvSpPr>
          <p:cNvPr id="10" name="TextBox 9">
            <a:extLst>
              <a:ext uri="{FF2B5EF4-FFF2-40B4-BE49-F238E27FC236}">
                <a16:creationId xmlns:a16="http://schemas.microsoft.com/office/drawing/2014/main" id="{DB515A0A-143E-5F4F-CF92-7B69150A8A84}"/>
              </a:ext>
            </a:extLst>
          </p:cNvPr>
          <p:cNvSpPr txBox="1"/>
          <p:nvPr/>
        </p:nvSpPr>
        <p:spPr>
          <a:xfrm>
            <a:off x="5086624" y="3132000"/>
            <a:ext cx="3225600" cy="286360"/>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6E2A2C28-3B5E-3C0D-4E5B-AD2DE1F8A7CB}"/>
              </a:ext>
            </a:extLst>
          </p:cNvPr>
          <p:cNvPicPr>
            <a:picLocks noChangeAspect="1"/>
          </p:cNvPicPr>
          <p:nvPr/>
        </p:nvPicPr>
        <p:blipFill>
          <a:blip r:embed="rId2"/>
          <a:stretch>
            <a:fillRect/>
          </a:stretch>
        </p:blipFill>
        <p:spPr>
          <a:xfrm>
            <a:off x="5390216" y="3418360"/>
            <a:ext cx="2791215" cy="790685"/>
          </a:xfrm>
          <a:prstGeom prst="rect">
            <a:avLst/>
          </a:prstGeom>
        </p:spPr>
      </p:pic>
      <p:sp>
        <p:nvSpPr>
          <p:cNvPr id="13" name="TextBox 12">
            <a:extLst>
              <a:ext uri="{FF2B5EF4-FFF2-40B4-BE49-F238E27FC236}">
                <a16:creationId xmlns:a16="http://schemas.microsoft.com/office/drawing/2014/main" id="{214F2162-31D5-BC20-31A2-677482B90D16}"/>
              </a:ext>
            </a:extLst>
          </p:cNvPr>
          <p:cNvSpPr txBox="1"/>
          <p:nvPr/>
        </p:nvSpPr>
        <p:spPr>
          <a:xfrm>
            <a:off x="4866847" y="1305132"/>
            <a:ext cx="3837952" cy="1754326"/>
          </a:xfrm>
          <a:prstGeom prst="rect">
            <a:avLst/>
          </a:prstGeom>
          <a:noFill/>
        </p:spPr>
        <p:txBody>
          <a:bodyPr wrap="square" rtlCol="0">
            <a:spAutoFit/>
          </a:bodyPr>
          <a:lstStyle/>
          <a:p>
            <a:r>
              <a:rPr lang="en-US" sz="1200" dirty="0"/>
              <a:t>Note: rolling back to a checkpoint only rolls back records, not the state of the transaction. If any error occurs in a transaction, it will be ‘aborted’ and the entire transaction must be rolled back (ROLLBACK;). </a:t>
            </a:r>
          </a:p>
          <a:p>
            <a:endParaRPr lang="en-US" sz="1200" dirty="0"/>
          </a:p>
          <a:p>
            <a:r>
              <a:rPr lang="en-US" sz="1200" dirty="0"/>
              <a:t>You still need to implement exception handling so the transaction doesn’t get aborted and so you can enable partial updates to tables (ON CONFLICT in this example).</a:t>
            </a:r>
          </a:p>
        </p:txBody>
      </p:sp>
    </p:spTree>
    <p:extLst>
      <p:ext uri="{BB962C8B-B14F-4D97-AF65-F5344CB8AC3E}">
        <p14:creationId xmlns:p14="http://schemas.microsoft.com/office/powerpoint/2010/main" val="4112490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2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30" name="Picture 3"/>
          <p:cNvPicPr/>
          <p:nvPr/>
        </p:nvPicPr>
        <p:blipFill>
          <a:blip r:embed="rId2"/>
          <a:stretch/>
        </p:blipFill>
        <p:spPr>
          <a:xfrm>
            <a:off x="-393840" y="769320"/>
            <a:ext cx="7342920" cy="674640"/>
          </a:xfrm>
          <a:prstGeom prst="rect">
            <a:avLst/>
          </a:prstGeom>
          <a:noFill/>
          <a:ln w="0">
            <a:noFill/>
          </a:ln>
        </p:spPr>
      </p:pic>
      <p:sp>
        <p:nvSpPr>
          <p:cNvPr id="831" name="TextBox 10"/>
          <p:cNvSpPr/>
          <p:nvPr/>
        </p:nvSpPr>
        <p:spPr>
          <a:xfrm>
            <a:off x="2004480" y="1420920"/>
            <a:ext cx="64004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n-NO" sz="1400" b="0" u="none" strike="noStrike">
                <a:solidFill>
                  <a:srgbClr val="000000"/>
                </a:solidFill>
                <a:effectLst/>
                <a:uFillTx/>
                <a:latin typeface="Arial"/>
                <a:ea typeface="Arial"/>
              </a:rPr>
              <a:t>In persistane/repo project</a:t>
            </a:r>
            <a:br>
              <a:rPr sz="1400"/>
            </a:br>
            <a:r>
              <a:rPr lang="nn-NO" sz="1400" b="0" u="none" strike="noStrike">
                <a:solidFill>
                  <a:srgbClr val="000000"/>
                </a:solidFill>
                <a:effectLst/>
                <a:uFillTx/>
                <a:latin typeface="Arial"/>
                <a:ea typeface="Arial"/>
              </a:rPr>
              <a:t>dotnet add package Microsoft.EntityFrameworkCore.SqlServer --version 9.0.4</a:t>
            </a:r>
            <a:endParaRPr lang="en-US" sz="1400" b="0" u="none" strike="noStrike">
              <a:solidFill>
                <a:srgbClr val="FFFFFF"/>
              </a:solidFill>
              <a:effectLst/>
              <a:uFillTx/>
              <a:latin typeface="Arial"/>
            </a:endParaRPr>
          </a:p>
        </p:txBody>
      </p:sp>
      <p:sp>
        <p:nvSpPr>
          <p:cNvPr id="832" name="TextBox 12"/>
          <p:cNvSpPr/>
          <p:nvPr/>
        </p:nvSpPr>
        <p:spPr>
          <a:xfrm>
            <a:off x="1847880" y="18558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FFFFFF"/>
                </a:solidFill>
                <a:effectLst/>
                <a:uFillTx/>
                <a:latin typeface="Cascadia Mono"/>
                <a:ea typeface="Arial"/>
              </a:rPr>
              <a:t>In API project</a:t>
            </a:r>
            <a:br>
              <a:rPr sz="1400"/>
            </a:br>
            <a:r>
              <a:rPr lang="en-US" sz="1400" b="0" u="none" strike="noStrike">
                <a:solidFill>
                  <a:srgbClr val="FFFFFF"/>
                </a:solidFill>
                <a:effectLst/>
                <a:uFillTx/>
                <a:latin typeface="Cascadia Mono"/>
                <a:ea typeface="Arial"/>
              </a:rPr>
              <a:t>dotnet add package Microsoft.EntityFrameworkCore.Design</a:t>
            </a:r>
            <a:br>
              <a:rPr sz="1400"/>
            </a:br>
            <a:endParaRPr lang="en-US" sz="1400" b="0" u="none" strike="noStrike">
              <a:solidFill>
                <a:srgbClr val="FFFFFF"/>
              </a:solidFill>
              <a:effectLst/>
              <a:uFillTx/>
              <a:latin typeface="Arial"/>
            </a:endParaRPr>
          </a:p>
        </p:txBody>
      </p:sp>
      <p:sp>
        <p:nvSpPr>
          <p:cNvPr id="833" name="TextBox 19"/>
          <p:cNvSpPr/>
          <p:nvPr/>
        </p:nvSpPr>
        <p:spPr>
          <a:xfrm>
            <a:off x="248760" y="1993320"/>
            <a:ext cx="14414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Setup models and db contexts before running migration commands. Also add fluent api vs data annotations VVV</a:t>
            </a:r>
            <a:endParaRPr lang="en-US" sz="1400" b="0" u="none" strike="noStrike">
              <a:solidFill>
                <a:srgbClr val="FFFFFF"/>
              </a:solidFill>
              <a:effectLst/>
              <a:uFillTx/>
              <a:latin typeface="Arial"/>
            </a:endParaRPr>
          </a:p>
        </p:txBody>
      </p:sp>
      <p:pic>
        <p:nvPicPr>
          <p:cNvPr id="834" name="Picture 5"/>
          <p:cNvPicPr/>
          <p:nvPr/>
        </p:nvPicPr>
        <p:blipFill>
          <a:blip r:embed="rId3"/>
          <a:stretch/>
        </p:blipFill>
        <p:spPr>
          <a:xfrm>
            <a:off x="91440" y="3962520"/>
            <a:ext cx="3639240" cy="1099080"/>
          </a:xfrm>
          <a:prstGeom prst="rect">
            <a:avLst/>
          </a:prstGeom>
          <a:noFill/>
          <a:ln w="0">
            <a:noFill/>
          </a:ln>
        </p:spPr>
      </p:pic>
      <p:pic>
        <p:nvPicPr>
          <p:cNvPr id="835" name="Picture 7"/>
          <p:cNvPicPr/>
          <p:nvPr/>
        </p:nvPicPr>
        <p:blipFill>
          <a:blip r:embed="rId4"/>
          <a:stretch/>
        </p:blipFill>
        <p:spPr>
          <a:xfrm>
            <a:off x="3785400" y="4452120"/>
            <a:ext cx="5912640" cy="626400"/>
          </a:xfrm>
          <a:prstGeom prst="rect">
            <a:avLst/>
          </a:prstGeom>
          <a:noFill/>
          <a:ln w="0">
            <a:noFill/>
          </a:ln>
        </p:spPr>
      </p:pic>
      <p:pic>
        <p:nvPicPr>
          <p:cNvPr id="836" name="Picture 9"/>
          <p:cNvPicPr/>
          <p:nvPr/>
        </p:nvPicPr>
        <p:blipFill>
          <a:blip r:embed="rId5"/>
          <a:stretch/>
        </p:blipFill>
        <p:spPr>
          <a:xfrm>
            <a:off x="1911240" y="2557440"/>
            <a:ext cx="6280920" cy="1231920"/>
          </a:xfrm>
          <a:prstGeom prst="rect">
            <a:avLst/>
          </a:prstGeom>
          <a:noFill/>
          <a:ln w="0">
            <a:noFill/>
          </a:ln>
        </p:spPr>
      </p:pic>
      <p:pic>
        <p:nvPicPr>
          <p:cNvPr id="837" name="Picture 13"/>
          <p:cNvPicPr/>
          <p:nvPr/>
        </p:nvPicPr>
        <p:blipFill>
          <a:blip r:embed="rId6"/>
          <a:stretch/>
        </p:blipFill>
        <p:spPr>
          <a:xfrm>
            <a:off x="3785400" y="3893400"/>
            <a:ext cx="7574040" cy="504720"/>
          </a:xfrm>
          <a:prstGeom prst="rect">
            <a:avLst/>
          </a:prstGeom>
          <a:noFill/>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3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0" name="Picture 11"/>
          <p:cNvPicPr/>
          <p:nvPr/>
        </p:nvPicPr>
        <p:blipFill>
          <a:blip r:embed="rId2"/>
          <a:stretch/>
        </p:blipFill>
        <p:spPr>
          <a:xfrm>
            <a:off x="482760" y="1871280"/>
            <a:ext cx="7536960" cy="338040"/>
          </a:xfrm>
          <a:prstGeom prst="rect">
            <a:avLst/>
          </a:prstGeom>
          <a:noFill/>
          <a:ln w="0">
            <a:noFill/>
          </a:ln>
        </p:spPr>
      </p:pic>
      <p:pic>
        <p:nvPicPr>
          <p:cNvPr id="841" name="Picture 15"/>
          <p:cNvPicPr/>
          <p:nvPr/>
        </p:nvPicPr>
        <p:blipFill>
          <a:blip r:embed="rId3"/>
          <a:stretch/>
        </p:blipFill>
        <p:spPr>
          <a:xfrm>
            <a:off x="260280" y="1229040"/>
            <a:ext cx="7981560" cy="369360"/>
          </a:xfrm>
          <a:prstGeom prst="rect">
            <a:avLst/>
          </a:prstGeom>
          <a:noFill/>
          <a:ln w="0">
            <a:noFill/>
          </a:ln>
        </p:spPr>
      </p:pic>
      <p:pic>
        <p:nvPicPr>
          <p:cNvPr id="842" name="Picture 17"/>
          <p:cNvPicPr/>
          <p:nvPr/>
        </p:nvPicPr>
        <p:blipFill>
          <a:blip r:embed="rId4"/>
          <a:stretch/>
        </p:blipFill>
        <p:spPr>
          <a:xfrm>
            <a:off x="81000" y="2403000"/>
            <a:ext cx="2895480" cy="456840"/>
          </a:xfrm>
          <a:prstGeom prst="rect">
            <a:avLst/>
          </a:prstGeom>
          <a:noFill/>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44"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5" name="Picture 5"/>
          <p:cNvPicPr/>
          <p:nvPr/>
        </p:nvPicPr>
        <p:blipFill>
          <a:blip r:embed="rId2"/>
          <a:stretch/>
        </p:blipFill>
        <p:spPr>
          <a:xfrm>
            <a:off x="269640" y="1153080"/>
            <a:ext cx="4489560" cy="1645920"/>
          </a:xfrm>
          <a:prstGeom prst="rect">
            <a:avLst/>
          </a:prstGeom>
          <a:noFill/>
          <a:ln w="0">
            <a:noFill/>
          </a:ln>
        </p:spPr>
      </p:pic>
      <p:pic>
        <p:nvPicPr>
          <p:cNvPr id="846" name="Picture 7"/>
          <p:cNvPicPr/>
          <p:nvPr/>
        </p:nvPicPr>
        <p:blipFill>
          <a:blip r:embed="rId3"/>
          <a:stretch/>
        </p:blipFill>
        <p:spPr>
          <a:xfrm>
            <a:off x="269640" y="2943720"/>
            <a:ext cx="3629160" cy="447480"/>
          </a:xfrm>
          <a:prstGeom prst="rect">
            <a:avLst/>
          </a:prstGeom>
          <a:noFill/>
          <a:ln w="0">
            <a:noFill/>
          </a:ln>
        </p:spPr>
      </p:pic>
      <p:pic>
        <p:nvPicPr>
          <p:cNvPr id="847" name="Picture 3"/>
          <p:cNvPicPr/>
          <p:nvPr/>
        </p:nvPicPr>
        <p:blipFill>
          <a:blip r:embed="rId4"/>
          <a:stretch/>
        </p:blipFill>
        <p:spPr>
          <a:xfrm>
            <a:off x="5401800" y="1323360"/>
            <a:ext cx="3357000" cy="1201680"/>
          </a:xfrm>
          <a:prstGeom prst="rect">
            <a:avLst/>
          </a:prstGeom>
          <a:noFill/>
          <a:ln w="0">
            <a:noFill/>
          </a:ln>
        </p:spPr>
      </p:pic>
      <p:pic>
        <p:nvPicPr>
          <p:cNvPr id="848" name="Picture 8"/>
          <p:cNvPicPr/>
          <p:nvPr/>
        </p:nvPicPr>
        <p:blipFill>
          <a:blip r:embed="rId5"/>
          <a:stretch/>
        </p:blipFill>
        <p:spPr>
          <a:xfrm>
            <a:off x="5225760" y="2722320"/>
            <a:ext cx="3902040" cy="1840320"/>
          </a:xfrm>
          <a:prstGeom prst="rect">
            <a:avLst/>
          </a:prstGeom>
          <a:noFill/>
          <a:ln w="0">
            <a:noFill/>
          </a:ln>
        </p:spPr>
      </p:pic>
      <p:sp>
        <p:nvSpPr>
          <p:cNvPr id="849" name="TextBox 9"/>
          <p:cNvSpPr/>
          <p:nvPr/>
        </p:nvSpPr>
        <p:spPr>
          <a:xfrm>
            <a:off x="569520" y="3648960"/>
            <a:ext cx="2641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Both of these can use CRUD</a:t>
            </a:r>
            <a:endParaRPr lang="en-US" sz="1400" b="0" u="none" strike="noStrike">
              <a:solidFill>
                <a:srgbClr val="FFFFFF"/>
              </a:solidFill>
              <a:effectLst/>
              <a:uFillTx/>
              <a:latin typeface="Arial"/>
            </a:endParaRPr>
          </a:p>
          <a:p>
            <a:pPr>
              <a:lnSpc>
                <a:spcPct val="100000"/>
              </a:lnSpc>
            </a:pPr>
            <a:r>
              <a:rPr lang="en-US" sz="1400" b="0" u="none" strike="noStrike">
                <a:solidFill>
                  <a:srgbClr val="000000"/>
                </a:solidFill>
                <a:effectLst/>
                <a:uFillTx/>
                <a:latin typeface="Arial"/>
                <a:ea typeface="Arial"/>
              </a:rPr>
              <a:t>Procedures can take in a value</a:t>
            </a:r>
            <a:endParaRPr lang="en-US" sz="1400" b="0" u="none" strike="noStrike">
              <a:solidFill>
                <a:srgbClr val="FFFFFF"/>
              </a:solidFill>
              <a:effectLst/>
              <a:uFillTx/>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2" name="Picture 6"/>
          <p:cNvPicPr/>
          <p:nvPr/>
        </p:nvPicPr>
        <p:blipFill>
          <a:blip r:embed="rId2"/>
          <a:stretch/>
        </p:blipFill>
        <p:spPr>
          <a:xfrm>
            <a:off x="336960" y="1414080"/>
            <a:ext cx="3805560" cy="3351960"/>
          </a:xfrm>
          <a:prstGeom prst="rect">
            <a:avLst/>
          </a:prstGeom>
          <a:noFill/>
          <a:ln w="0">
            <a:noFill/>
          </a:ln>
        </p:spPr>
      </p:pic>
      <p:pic>
        <p:nvPicPr>
          <p:cNvPr id="853" name="Picture 10"/>
          <p:cNvPicPr/>
          <p:nvPr/>
        </p:nvPicPr>
        <p:blipFill>
          <a:blip r:embed="rId3"/>
          <a:stretch/>
        </p:blipFill>
        <p:spPr>
          <a:xfrm>
            <a:off x="4804200" y="1414080"/>
            <a:ext cx="4102560" cy="2547000"/>
          </a:xfrm>
          <a:prstGeom prst="rect">
            <a:avLst/>
          </a:prstGeom>
          <a:noFill/>
          <a:ln w="0">
            <a:noFill/>
          </a:ln>
        </p:spPr>
      </p:pic>
      <p:sp>
        <p:nvSpPr>
          <p:cNvPr id="854" name="TextBox 11"/>
          <p:cNvSpPr/>
          <p:nvPr/>
        </p:nvSpPr>
        <p:spPr>
          <a:xfrm>
            <a:off x="1127520" y="824400"/>
            <a:ext cx="5727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Scalar functions – returns singlular value; can’t CRUD; can be nested  </a:t>
            </a:r>
            <a:endParaRPr lang="en-US" sz="1400" b="0" u="none" strike="noStrike">
              <a:solidFill>
                <a:srgbClr val="FFFFFF"/>
              </a:solidFill>
              <a:effectLst/>
              <a:uFillTx/>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7" name="Picture 3"/>
          <p:cNvPicPr/>
          <p:nvPr/>
        </p:nvPicPr>
        <p:blipFill>
          <a:blip r:embed="rId2"/>
          <a:stretch/>
        </p:blipFill>
        <p:spPr>
          <a:xfrm>
            <a:off x="713160" y="1121040"/>
            <a:ext cx="3502440" cy="3508560"/>
          </a:xfrm>
          <a:prstGeom prst="rect">
            <a:avLst/>
          </a:prstGeom>
          <a:noFill/>
          <a:ln w="0">
            <a:noFill/>
          </a:ln>
        </p:spPr>
      </p:pic>
      <p:sp>
        <p:nvSpPr>
          <p:cNvPr id="858"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0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06" name="TextBox 2"/>
          <p:cNvSpPr/>
          <p:nvPr/>
        </p:nvSpPr>
        <p:spPr>
          <a:xfrm>
            <a:off x="947880" y="1536120"/>
            <a:ext cx="56520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DATABASE Project1;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 Project1;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SCHEMA p1;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407" name="Arrow: Right 9"/>
          <p:cNvSpPr/>
          <p:nvPr/>
        </p:nvSpPr>
        <p:spPr>
          <a:xfrm flipH="1">
            <a:off x="3773160" y="15361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8" name="Arrow: Right 10"/>
          <p:cNvSpPr/>
          <p:nvPr/>
        </p:nvSpPr>
        <p:spPr>
          <a:xfrm flipH="1">
            <a:off x="3773160" y="19843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9" name="Arrow: Right 11"/>
          <p:cNvSpPr/>
          <p:nvPr/>
        </p:nvSpPr>
        <p:spPr>
          <a:xfrm flipH="1">
            <a:off x="3773160" y="245304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10" name="TextBox 12"/>
          <p:cNvSpPr/>
          <p:nvPr/>
        </p:nvSpPr>
        <p:spPr>
          <a:xfrm>
            <a:off x="4177080" y="1510200"/>
            <a:ext cx="45619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Database houses tables.</a:t>
            </a:r>
            <a:endParaRPr lang="en-US" sz="1400" b="0" u="none" strike="noStrike">
              <a:solidFill>
                <a:srgbClr val="FFFFFF"/>
              </a:solidFill>
              <a:effectLst/>
              <a:uFillTx/>
              <a:latin typeface="Arial"/>
            </a:endParaRPr>
          </a:p>
        </p:txBody>
      </p:sp>
      <p:sp>
        <p:nvSpPr>
          <p:cNvPr id="411" name="TextBox 13"/>
          <p:cNvSpPr/>
          <p:nvPr/>
        </p:nvSpPr>
        <p:spPr>
          <a:xfrm>
            <a:off x="4177080" y="1955160"/>
            <a:ext cx="43167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Switch to a target database to issue commands.</a:t>
            </a:r>
            <a:endParaRPr lang="en-US" sz="1400" b="0" u="none" strike="noStrike">
              <a:solidFill>
                <a:srgbClr val="FFFFFF"/>
              </a:solidFill>
              <a:effectLst/>
              <a:uFillTx/>
              <a:latin typeface="Arial"/>
            </a:endParaRPr>
          </a:p>
        </p:txBody>
      </p:sp>
      <p:sp>
        <p:nvSpPr>
          <p:cNvPr id="412" name="TextBox 14"/>
          <p:cNvSpPr/>
          <p:nvPr/>
        </p:nvSpPr>
        <p:spPr>
          <a:xfrm>
            <a:off x="4177080" y="2364840"/>
            <a:ext cx="43167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Creates a schema, which holds our tables and other configuration data which may be placed inside. This is a Microsoft SQL Server feature specifically and shouldn’t be confused with the broader term ‘database schema’.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 schema in Microsoft SQL Server may also have security rules applied. I.e. database users may have varying levels of access to tables &amp; queries.</a:t>
            </a:r>
            <a:endParaRPr lang="en-US" sz="1400" b="0" u="none" strike="noStrike">
              <a:solidFill>
                <a:srgbClr val="FFFFFF"/>
              </a:solidFill>
              <a:effectLst/>
              <a:uFillTx/>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REST</a:t>
            </a:r>
            <a:endParaRPr lang="en-US" sz="3000" b="0" u="none" strike="noStrike">
              <a:solidFill>
                <a:srgbClr val="000000"/>
              </a:solidFill>
              <a:effectLst/>
              <a:uFillTx/>
              <a:latin typeface="Arial"/>
            </a:endParaRPr>
          </a:p>
        </p:txBody>
      </p:sp>
      <p:cxnSp>
        <p:nvCxnSpPr>
          <p:cNvPr id="86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1"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4" name="TextBox 2"/>
          <p:cNvSpPr/>
          <p:nvPr/>
        </p:nvSpPr>
        <p:spPr>
          <a:xfrm>
            <a:off x="382680" y="971280"/>
            <a:ext cx="718632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HTTP Request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 Layer, Program.cs calls a service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Service Layer – one or more service.cs impelentations execute business logic, calls units of work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Unit Of Work relay repository implemenations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Repo Implementation Class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DbContext Access </a:t>
            </a:r>
            <a:endParaRPr lang="en-US" sz="1400" b="0" u="none" strike="noStrike">
              <a:solidFill>
                <a:srgbClr val="FFFFFF"/>
              </a:solidFill>
              <a:effectLst/>
              <a:uFillTx/>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67" name="Picture 5"/>
          <p:cNvPicPr/>
          <p:nvPr/>
        </p:nvPicPr>
        <p:blipFill>
          <a:blip r:embed="rId2"/>
          <a:stretch/>
        </p:blipFill>
        <p:spPr>
          <a:xfrm>
            <a:off x="1366560" y="919080"/>
            <a:ext cx="6525000" cy="2314440"/>
          </a:xfrm>
          <a:prstGeom prst="rect">
            <a:avLst/>
          </a:prstGeom>
          <a:noFill/>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8" name="Google Shape;993;p40"/>
          <p:cNvSpPr/>
          <p:nvPr/>
        </p:nvSpPr>
        <p:spPr>
          <a:xfrm>
            <a:off x="4803840" y="292788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6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Multi-Tenant Architecture</a:t>
            </a:r>
            <a:endParaRPr lang="en-US" sz="3000" b="0" u="none" strike="noStrike">
              <a:solidFill>
                <a:srgbClr val="000000"/>
              </a:solidFill>
              <a:effectLst/>
              <a:uFillTx/>
              <a:latin typeface="Arial"/>
            </a:endParaRPr>
          </a:p>
        </p:txBody>
      </p:sp>
      <p:sp>
        <p:nvSpPr>
          <p:cNvPr id="870" name="Google Shape;991;p40"/>
          <p:cNvSpPr/>
          <p:nvPr/>
        </p:nvSpPr>
        <p:spPr>
          <a:xfrm>
            <a:off x="713160" y="1146240"/>
            <a:ext cx="3645720" cy="1687320"/>
          </a:xfrm>
          <a:prstGeom prst="roundRect">
            <a:avLst>
              <a:gd name="adj" fmla="val 5263"/>
            </a:avLst>
          </a:prstGeom>
          <a:no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1" name="Google Shape;992;p40"/>
          <p:cNvSpPr/>
          <p:nvPr/>
        </p:nvSpPr>
        <p:spPr>
          <a:xfrm>
            <a:off x="713160" y="2934000"/>
            <a:ext cx="3645720" cy="1687320"/>
          </a:xfrm>
          <a:prstGeom prst="roundRect">
            <a:avLst>
              <a:gd name="adj" fmla="val 5263"/>
            </a:avLst>
          </a:prstGeom>
          <a:no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2" name="Google Shape;993;p40"/>
          <p:cNvSpPr/>
          <p:nvPr/>
        </p:nvSpPr>
        <p:spPr>
          <a:xfrm>
            <a:off x="4794480" y="112464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3" name="Google Shape;995;p40"/>
          <p:cNvSpPr/>
          <p:nvPr/>
        </p:nvSpPr>
        <p:spPr>
          <a:xfrm>
            <a:off x="90468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All Salesforce customer orgs are in the cloud, so they share server space.</a:t>
            </a:r>
            <a:endParaRPr lang="en-US" sz="1400" b="0" u="none" strike="noStrike">
              <a:solidFill>
                <a:srgbClr val="FFFFFF"/>
              </a:solidFill>
              <a:effectLst/>
              <a:uFillTx/>
              <a:latin typeface="Arial"/>
            </a:endParaRPr>
          </a:p>
          <a:p>
            <a:pPr>
              <a:lnSpc>
                <a:spcPct val="100000"/>
              </a:lnSpc>
              <a:tabLst>
                <a:tab pos="0" algn="l"/>
              </a:tabLst>
            </a:pPr>
            <a:endParaRPr lang="en-US" sz="1400" b="0" u="none" strike="noStrike">
              <a:solidFill>
                <a:srgbClr val="FFFFFF"/>
              </a:solidFill>
              <a:effectLst/>
              <a:uFillTx/>
              <a:latin typeface="Arial"/>
            </a:endParaRPr>
          </a:p>
        </p:txBody>
      </p:sp>
      <p:sp>
        <p:nvSpPr>
          <p:cNvPr id="874" name="Google Shape;996;p40"/>
          <p:cNvSpPr/>
          <p:nvPr/>
        </p:nvSpPr>
        <p:spPr>
          <a:xfrm>
            <a:off x="548676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US" sz="1400" b="0" u="none" strike="noStrike">
                <a:solidFill>
                  <a:schemeClr val="lt1"/>
                </a:solidFill>
                <a:effectLst/>
                <a:uFillTx/>
                <a:latin typeface="Source Sans Pro"/>
                <a:ea typeface="Source Sans Pro"/>
              </a:rPr>
              <a:t>Limits are in place so that no one org can overuse resources and degrade the performance for everyone else. </a:t>
            </a:r>
            <a:endParaRPr lang="en-US" sz="1400" b="0" u="none" strike="noStrike">
              <a:solidFill>
                <a:srgbClr val="FFFFFF"/>
              </a:solidFill>
              <a:effectLst/>
              <a:uFillTx/>
              <a:latin typeface="Arial"/>
            </a:endParaRPr>
          </a:p>
          <a:p>
            <a:pPr algn="r">
              <a:lnSpc>
                <a:spcPct val="100000"/>
              </a:lnSpc>
              <a:tabLst>
                <a:tab pos="0" algn="l"/>
              </a:tabLst>
            </a:pPr>
            <a:endParaRPr lang="en-US" sz="1400" b="0" u="none" strike="noStrike">
              <a:solidFill>
                <a:srgbClr val="FFFFFF"/>
              </a:solidFill>
              <a:effectLst/>
              <a:uFillTx/>
              <a:latin typeface="Arial"/>
            </a:endParaRPr>
          </a:p>
        </p:txBody>
      </p:sp>
      <p:sp>
        <p:nvSpPr>
          <p:cNvPr id="875" name="Google Shape;997;p40"/>
          <p:cNvSpPr/>
          <p:nvPr/>
        </p:nvSpPr>
        <p:spPr>
          <a:xfrm>
            <a:off x="6105600" y="3153600"/>
            <a:ext cx="21247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Governor Limits</a:t>
            </a:r>
            <a:endParaRPr lang="en-US" sz="1800" b="0" u="none" strike="noStrike">
              <a:solidFill>
                <a:srgbClr val="FFFFFF"/>
              </a:solidFill>
              <a:effectLst/>
              <a:uFillTx/>
              <a:latin typeface="Arial"/>
            </a:endParaRPr>
          </a:p>
        </p:txBody>
      </p:sp>
      <p:sp>
        <p:nvSpPr>
          <p:cNvPr id="876" name="Google Shape;998;p40"/>
          <p:cNvSpPr/>
          <p:nvPr/>
        </p:nvSpPr>
        <p:spPr>
          <a:xfrm>
            <a:off x="904680" y="1416960"/>
            <a:ext cx="22381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Servers</a:t>
            </a:r>
            <a:endParaRPr lang="en-US" sz="1800" b="0" u="none" strike="noStrike">
              <a:solidFill>
                <a:srgbClr val="FFFFFF"/>
              </a:solidFill>
              <a:effectLst/>
              <a:uFillTx/>
              <a:latin typeface="Arial"/>
            </a:endParaRPr>
          </a:p>
        </p:txBody>
      </p:sp>
      <p:sp>
        <p:nvSpPr>
          <p:cNvPr id="877" name="Google Shape;999;p40"/>
          <p:cNvSpPr/>
          <p:nvPr/>
        </p:nvSpPr>
        <p:spPr>
          <a:xfrm>
            <a:off x="904680" y="3153600"/>
            <a:ext cx="234288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Resources</a:t>
            </a:r>
            <a:endParaRPr lang="en-US" sz="1800" b="0" u="none" strike="noStrike">
              <a:solidFill>
                <a:srgbClr val="FFFFFF"/>
              </a:solidFill>
              <a:effectLst/>
              <a:uFillTx/>
              <a:latin typeface="Arial"/>
            </a:endParaRPr>
          </a:p>
        </p:txBody>
      </p:sp>
      <p:sp>
        <p:nvSpPr>
          <p:cNvPr id="878" name="Google Shape;1000;p40"/>
          <p:cNvSpPr/>
          <p:nvPr/>
        </p:nvSpPr>
        <p:spPr>
          <a:xfrm>
            <a:off x="90468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Because orgs share server space, they also share the physical hardware that keeps the server running. i.e. ram, cpu time, ect. </a:t>
            </a:r>
            <a:endParaRPr lang="en-US" sz="1400" b="0" u="none" strike="noStrike">
              <a:solidFill>
                <a:srgbClr val="FFFFFF"/>
              </a:solidFill>
              <a:effectLst/>
              <a:uFillTx/>
              <a:latin typeface="Arial"/>
            </a:endParaRPr>
          </a:p>
          <a:p>
            <a:pPr>
              <a:lnSpc>
                <a:spcPct val="100000"/>
              </a:lnSpc>
              <a:spcBef>
                <a:spcPts val="1599"/>
              </a:spcBef>
              <a:tabLst>
                <a:tab pos="0" algn="l"/>
              </a:tabLst>
            </a:pPr>
            <a:endParaRPr lang="en-US" sz="1400" b="0" u="none" strike="noStrike">
              <a:solidFill>
                <a:srgbClr val="FFFFFF"/>
              </a:solidFill>
              <a:effectLst/>
              <a:uFillTx/>
              <a:latin typeface="Arial"/>
            </a:endParaRPr>
          </a:p>
        </p:txBody>
      </p:sp>
      <p:sp>
        <p:nvSpPr>
          <p:cNvPr id="879" name="Google Shape;1001;p40"/>
          <p:cNvSpPr/>
          <p:nvPr/>
        </p:nvSpPr>
        <p:spPr>
          <a:xfrm>
            <a:off x="5705640" y="1416960"/>
            <a:ext cx="25243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Isolated Environment</a:t>
            </a:r>
            <a:endParaRPr lang="en-US" sz="1800" b="0" u="none" strike="noStrike">
              <a:solidFill>
                <a:srgbClr val="FFFFFF"/>
              </a:solidFill>
              <a:effectLst/>
              <a:uFillTx/>
              <a:latin typeface="Arial"/>
            </a:endParaRPr>
          </a:p>
        </p:txBody>
      </p:sp>
      <p:sp>
        <p:nvSpPr>
          <p:cNvPr id="880" name="Google Shape;1002;p40"/>
          <p:cNvSpPr/>
          <p:nvPr/>
        </p:nvSpPr>
        <p:spPr>
          <a:xfrm>
            <a:off x="548640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 sz="1400" b="0" u="none" strike="noStrike">
                <a:solidFill>
                  <a:schemeClr val="lt1"/>
                </a:solidFill>
                <a:effectLst/>
                <a:uFillTx/>
                <a:latin typeface="Source Sans Pro"/>
                <a:ea typeface="Source Sans Pro"/>
              </a:rPr>
              <a:t>Each org is an isolated environment from other orgs on the cloud.</a:t>
            </a:r>
            <a:endParaRPr lang="en-US" sz="1400" b="0" u="none" strike="noStrike">
              <a:solidFill>
                <a:srgbClr val="FFFFFF"/>
              </a:solidFill>
              <a:effectLst/>
              <a:uFillTx/>
              <a:latin typeface="Arial"/>
            </a:endParaRPr>
          </a:p>
        </p:txBody>
      </p:sp>
      <p:grpSp>
        <p:nvGrpSpPr>
          <p:cNvPr id="881" name="Google Shape;1003;p40"/>
          <p:cNvGrpSpPr/>
          <p:nvPr/>
        </p:nvGrpSpPr>
        <p:grpSpPr>
          <a:xfrm>
            <a:off x="3834720" y="2118240"/>
            <a:ext cx="1474560" cy="1474560"/>
            <a:chOff x="3834720" y="2118240"/>
            <a:chExt cx="1474560" cy="1474560"/>
          </a:xfrm>
        </p:grpSpPr>
        <p:sp>
          <p:nvSpPr>
            <p:cNvPr id="882" name="Google Shape;1004;p40"/>
            <p:cNvSpPr/>
            <p:nvPr/>
          </p:nvSpPr>
          <p:spPr>
            <a:xfrm>
              <a:off x="3834720" y="2118240"/>
              <a:ext cx="1474560" cy="1474560"/>
            </a:xfrm>
            <a:prstGeom prst="ellipse">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3" name="Google Shape;1005;p40"/>
            <p:cNvSpPr/>
            <p:nvPr/>
          </p:nvSpPr>
          <p:spPr>
            <a:xfrm>
              <a:off x="3932280" y="2216160"/>
              <a:ext cx="1278720" cy="12787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4" name="Google Shape;1006;p40"/>
            <p:cNvSpPr/>
            <p:nvPr/>
          </p:nvSpPr>
          <p:spPr>
            <a:xfrm>
              <a:off x="4325400" y="2616840"/>
              <a:ext cx="492480" cy="491400"/>
            </a:xfrm>
            <a:custGeom>
              <a:avLst/>
              <a:gdLst>
                <a:gd name="textAreaLeft" fmla="*/ 0 w 492480"/>
                <a:gd name="textAreaRight" fmla="*/ 492840 w 492480"/>
                <a:gd name="textAreaTop" fmla="*/ 0 h 491400"/>
                <a:gd name="textAreaBottom" fmla="*/ 491760 h 491400"/>
              </a:gdLst>
              <a:ahLst/>
              <a:cxnLst/>
              <a:rect l="textAreaLeft" t="textAreaTop" r="textAreaRight" b="textAreaBottom"/>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5" name="Google Shape;644;p33"/>
          <p:cNvSpPr/>
          <p:nvPr/>
        </p:nvSpPr>
        <p:spPr>
          <a:xfrm>
            <a:off x="6027120" y="120456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chemeClr val="accent6">
                  <a:lumMod val="90000"/>
                </a:schemeClr>
              </a:solidFill>
              <a:effectLst/>
              <a:uFillTx/>
              <a:latin typeface="Arial"/>
            </a:endParaRPr>
          </a:p>
        </p:txBody>
      </p:sp>
      <p:sp>
        <p:nvSpPr>
          <p:cNvPr id="88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887" name="Google Shape;605;p33"/>
          <p:cNvSpPr/>
          <p:nvPr/>
        </p:nvSpPr>
        <p:spPr>
          <a:xfrm>
            <a:off x="1671120" y="320292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Database Tables, field definitions, ect.</a:t>
            </a:r>
            <a:endParaRPr lang="en-US" sz="1400" b="0" u="none" strike="noStrike">
              <a:solidFill>
                <a:srgbClr val="FFFFFF"/>
              </a:solidFill>
              <a:effectLst/>
              <a:uFillTx/>
              <a:latin typeface="Arial"/>
            </a:endParaRPr>
          </a:p>
        </p:txBody>
      </p:sp>
      <p:sp>
        <p:nvSpPr>
          <p:cNvPr id="888" name="Google Shape;607;p33"/>
          <p:cNvSpPr/>
          <p:nvPr/>
        </p:nvSpPr>
        <p:spPr>
          <a:xfrm>
            <a:off x="5577120" y="3273840"/>
            <a:ext cx="166500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Business Logic</a:t>
            </a:r>
            <a:endParaRPr lang="en-US" sz="1400" b="0" u="none" strike="noStrike">
              <a:solidFill>
                <a:srgbClr val="FFFFFF"/>
              </a:solidFill>
              <a:effectLst/>
              <a:uFillTx/>
              <a:latin typeface="Arial"/>
            </a:endParaRPr>
          </a:p>
        </p:txBody>
      </p:sp>
      <p:sp>
        <p:nvSpPr>
          <p:cNvPr id="889" name="Google Shape;611;p33"/>
          <p:cNvSpPr/>
          <p:nvPr/>
        </p:nvSpPr>
        <p:spPr>
          <a:xfrm>
            <a:off x="3634920" y="327636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UI elements</a:t>
            </a:r>
            <a:endParaRPr lang="en-US" sz="1400" b="0" u="none" strike="noStrike">
              <a:solidFill>
                <a:srgbClr val="FFFFFF"/>
              </a:solidFill>
              <a:effectLst/>
              <a:uFillTx/>
              <a:latin typeface="Arial"/>
            </a:endParaRPr>
          </a:p>
        </p:txBody>
      </p:sp>
      <p:grpSp>
        <p:nvGrpSpPr>
          <p:cNvPr id="890" name="Google Shape;624;p33"/>
          <p:cNvGrpSpPr/>
          <p:nvPr/>
        </p:nvGrpSpPr>
        <p:grpSpPr>
          <a:xfrm>
            <a:off x="3534840" y="1128240"/>
            <a:ext cx="3107160" cy="1820880"/>
            <a:chOff x="3534840" y="1128240"/>
            <a:chExt cx="3107160" cy="1820880"/>
          </a:xfrm>
        </p:grpSpPr>
        <p:grpSp>
          <p:nvGrpSpPr>
            <p:cNvPr id="891" name="Google Shape;625;p33"/>
            <p:cNvGrpSpPr/>
            <p:nvPr/>
          </p:nvGrpSpPr>
          <p:grpSpPr>
            <a:xfrm>
              <a:off x="3534840" y="2571840"/>
              <a:ext cx="1930320" cy="377280"/>
              <a:chOff x="3534840" y="2571840"/>
              <a:chExt cx="1930320" cy="377280"/>
            </a:xfrm>
          </p:grpSpPr>
          <p:sp>
            <p:nvSpPr>
              <p:cNvPr id="892" name="Google Shape;626;p33"/>
              <p:cNvSpPr/>
              <p:nvPr/>
            </p:nvSpPr>
            <p:spPr>
              <a:xfrm rot="16200000">
                <a:off x="4311360" y="1795320"/>
                <a:ext cx="376920" cy="1930320"/>
              </a:xfrm>
              <a:prstGeom prst="round2SameRect">
                <a:avLst>
                  <a:gd name="adj1" fmla="val 0"/>
                  <a:gd name="adj2" fmla="val 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93" name="Google Shape;627;p33"/>
              <p:cNvSpPr/>
              <p:nvPr/>
            </p:nvSpPr>
            <p:spPr>
              <a:xfrm>
                <a:off x="3696840" y="2571840"/>
                <a:ext cx="1606320" cy="376920"/>
              </a:xfrm>
              <a:prstGeom prst="rect">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View</a:t>
                </a:r>
                <a:endParaRPr lang="en-US" sz="1800" b="0" u="none" strike="noStrike">
                  <a:solidFill>
                    <a:srgbClr val="000000"/>
                  </a:solidFill>
                  <a:effectLst/>
                  <a:uFillTx/>
                  <a:latin typeface="Arial"/>
                </a:endParaRPr>
              </a:p>
            </p:txBody>
          </p:sp>
        </p:grpSp>
        <p:sp>
          <p:nvSpPr>
            <p:cNvPr id="894" name="Google Shape;628;p33"/>
            <p:cNvSpPr/>
            <p:nvPr/>
          </p:nvSpPr>
          <p:spPr>
            <a:xfrm>
              <a:off x="402012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895" name="Google Shape;629;p33"/>
            <p:cNvCxnSpPr>
              <a:stCxn id="894" idx="4"/>
              <a:endCxn id="893" idx="0"/>
            </p:cNvCxnSpPr>
            <p:nvPr/>
          </p:nvCxnSpPr>
          <p:spPr>
            <a:xfrm flipH="1">
              <a:off x="4500000" y="2088360"/>
              <a:ext cx="720" cy="483840"/>
            </a:xfrm>
            <a:prstGeom prst="straightConnector1">
              <a:avLst/>
            </a:prstGeom>
            <a:ln w="19050">
              <a:solidFill>
                <a:srgbClr val="FFFFFF"/>
              </a:solidFill>
              <a:round/>
            </a:ln>
          </p:spPr>
        </p:cxnSp>
        <p:grpSp>
          <p:nvGrpSpPr>
            <p:cNvPr id="896" name="Google Shape;630;p33"/>
            <p:cNvGrpSpPr/>
            <p:nvPr/>
          </p:nvGrpSpPr>
          <p:grpSpPr>
            <a:xfrm>
              <a:off x="4098960" y="1207080"/>
              <a:ext cx="2543040" cy="802440"/>
              <a:chOff x="4098960" y="1207080"/>
              <a:chExt cx="2543040" cy="802440"/>
            </a:xfrm>
          </p:grpSpPr>
          <p:sp>
            <p:nvSpPr>
              <p:cNvPr id="897" name="Google Shape;631;p33"/>
              <p:cNvSpPr/>
              <p:nvPr/>
            </p:nvSpPr>
            <p:spPr>
              <a:xfrm>
                <a:off x="4098960" y="1207080"/>
                <a:ext cx="802440" cy="80244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898" name="Google Shape;632;p33"/>
              <p:cNvGrpSpPr/>
              <p:nvPr/>
            </p:nvGrpSpPr>
            <p:grpSpPr>
              <a:xfrm>
                <a:off x="6290280" y="1393200"/>
                <a:ext cx="351720" cy="378720"/>
                <a:chOff x="6290280" y="1393200"/>
                <a:chExt cx="351720" cy="378720"/>
              </a:xfrm>
            </p:grpSpPr>
            <p:sp>
              <p:nvSpPr>
                <p:cNvPr id="899" name="Google Shape;633;p33"/>
                <p:cNvSpPr/>
                <p:nvPr/>
              </p:nvSpPr>
              <p:spPr>
                <a:xfrm>
                  <a:off x="6409800" y="1393200"/>
                  <a:ext cx="102240" cy="102600"/>
                </a:xfrm>
                <a:custGeom>
                  <a:avLst/>
                  <a:gdLst>
                    <a:gd name="textAreaLeft" fmla="*/ 0 w 102240"/>
                    <a:gd name="textAreaRight" fmla="*/ 102600 w 102240"/>
                    <a:gd name="textAreaTop" fmla="*/ 0 h 102600"/>
                    <a:gd name="textAreaBottom" fmla="*/ 102960 h 102600"/>
                  </a:gdLst>
                  <a:ahLst/>
                  <a:cxnLst/>
                  <a:rect l="textAreaLeft" t="textAreaTop" r="textAreaRight" b="textAreaBottom"/>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1480" bIns="51480" anchor="ctr">
                  <a:noAutofit/>
                </a:bodyPr>
                <a:lstStyle/>
                <a:p>
                  <a:endParaRPr lang="en-US" sz="1400" b="0" u="none" strike="noStrike">
                    <a:solidFill>
                      <a:srgbClr val="000000"/>
                    </a:solidFill>
                    <a:effectLst/>
                    <a:uFillTx/>
                    <a:latin typeface="Arial"/>
                  </a:endParaRPr>
                </a:p>
              </p:txBody>
            </p:sp>
            <p:sp>
              <p:nvSpPr>
                <p:cNvPr id="900" name="Google Shape;634;p33"/>
                <p:cNvSpPr/>
                <p:nvPr/>
              </p:nvSpPr>
              <p:spPr>
                <a:xfrm>
                  <a:off x="6290280" y="1552680"/>
                  <a:ext cx="351720" cy="219240"/>
                </a:xfrm>
                <a:custGeom>
                  <a:avLst/>
                  <a:gdLst>
                    <a:gd name="textAreaLeft" fmla="*/ 0 w 351720"/>
                    <a:gd name="textAreaRight" fmla="*/ 352080 w 351720"/>
                    <a:gd name="textAreaTop" fmla="*/ 0 h 219240"/>
                    <a:gd name="textAreaBottom" fmla="*/ 219600 h 219240"/>
                  </a:gdLst>
                  <a:ahLst/>
                  <a:cxnLst/>
                  <a:rect l="textAreaLeft" t="textAreaTop" r="textAreaRight" b="textAreaBottom"/>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1" name="Google Shape;635;p33"/>
                <p:cNvSpPr/>
                <p:nvPr/>
              </p:nvSpPr>
              <p:spPr>
                <a:xfrm>
                  <a:off x="6414840" y="1511640"/>
                  <a:ext cx="102240" cy="81720"/>
                </a:xfrm>
                <a:custGeom>
                  <a:avLst/>
                  <a:gdLst>
                    <a:gd name="textAreaLeft" fmla="*/ 0 w 102240"/>
                    <a:gd name="textAreaRight" fmla="*/ 102600 w 102240"/>
                    <a:gd name="textAreaTop" fmla="*/ 0 h 81720"/>
                    <a:gd name="textAreaBottom" fmla="*/ 82080 h 81720"/>
                  </a:gdLst>
                  <a:ahLst/>
                  <a:cxnLst/>
                  <a:rect l="textAreaLeft" t="textAreaTop" r="textAreaRight" b="textAreaBottom"/>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grpSp>
        </p:grpSp>
      </p:grpSp>
      <p:grpSp>
        <p:nvGrpSpPr>
          <p:cNvPr id="902" name="Google Shape;636;p33"/>
          <p:cNvGrpSpPr/>
          <p:nvPr/>
        </p:nvGrpSpPr>
        <p:grpSpPr>
          <a:xfrm>
            <a:off x="1604160" y="1128240"/>
            <a:ext cx="1930320" cy="1820880"/>
            <a:chOff x="1604160" y="1128240"/>
            <a:chExt cx="1930320" cy="1820880"/>
          </a:xfrm>
        </p:grpSpPr>
        <p:grpSp>
          <p:nvGrpSpPr>
            <p:cNvPr id="903" name="Google Shape;637;p33"/>
            <p:cNvGrpSpPr/>
            <p:nvPr/>
          </p:nvGrpSpPr>
          <p:grpSpPr>
            <a:xfrm>
              <a:off x="1604160" y="2571840"/>
              <a:ext cx="1930320" cy="377280"/>
              <a:chOff x="1604160" y="2571840"/>
              <a:chExt cx="1930320" cy="377280"/>
            </a:xfrm>
          </p:grpSpPr>
          <p:sp>
            <p:nvSpPr>
              <p:cNvPr id="904" name="Google Shape;638;p33"/>
              <p:cNvSpPr/>
              <p:nvPr/>
            </p:nvSpPr>
            <p:spPr>
              <a:xfrm rot="16200000">
                <a:off x="2380680" y="179532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5" name="Google Shape;639;p33"/>
              <p:cNvSpPr/>
              <p:nvPr/>
            </p:nvSpPr>
            <p:spPr>
              <a:xfrm>
                <a:off x="1766160" y="257184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Model</a:t>
                </a:r>
                <a:endParaRPr lang="en-US" sz="1800" b="0" u="none" strike="noStrike">
                  <a:solidFill>
                    <a:srgbClr val="000000"/>
                  </a:solidFill>
                  <a:effectLst/>
                  <a:uFillTx/>
                  <a:latin typeface="Arial"/>
                </a:endParaRPr>
              </a:p>
            </p:txBody>
          </p:sp>
        </p:grpSp>
        <p:grpSp>
          <p:nvGrpSpPr>
            <p:cNvPr id="906" name="Google Shape;640;p33"/>
            <p:cNvGrpSpPr/>
            <p:nvPr/>
          </p:nvGrpSpPr>
          <p:grpSpPr>
            <a:xfrm>
              <a:off x="2089080" y="1128240"/>
              <a:ext cx="960120" cy="1443240"/>
              <a:chOff x="2089080" y="1128240"/>
              <a:chExt cx="960120" cy="1443240"/>
            </a:xfrm>
          </p:grpSpPr>
          <p:sp>
            <p:nvSpPr>
              <p:cNvPr id="907" name="Google Shape;641;p33"/>
              <p:cNvSpPr/>
              <p:nvPr/>
            </p:nvSpPr>
            <p:spPr>
              <a:xfrm>
                <a:off x="208908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08" name="Google Shape;642;p33"/>
              <p:cNvCxnSpPr/>
              <p:nvPr/>
            </p:nvCxnSpPr>
            <p:spPr>
              <a:xfrm>
                <a:off x="2569320" y="2088360"/>
                <a:ext cx="360" cy="483480"/>
              </a:xfrm>
              <a:prstGeom prst="straightConnector1">
                <a:avLst/>
              </a:prstGeom>
              <a:ln w="19050">
                <a:solidFill>
                  <a:srgbClr val="FFFFFF"/>
                </a:solidFill>
                <a:round/>
              </a:ln>
            </p:spPr>
          </p:cxnSp>
          <p:grpSp>
            <p:nvGrpSpPr>
              <p:cNvPr id="909" name="Google Shape;643;p33"/>
              <p:cNvGrpSpPr/>
              <p:nvPr/>
            </p:nvGrpSpPr>
            <p:grpSpPr>
              <a:xfrm>
                <a:off x="2167920" y="1207080"/>
                <a:ext cx="802440" cy="802440"/>
                <a:chOff x="2167920" y="1207080"/>
                <a:chExt cx="802440" cy="802440"/>
              </a:xfrm>
            </p:grpSpPr>
            <p:sp>
              <p:nvSpPr>
                <p:cNvPr id="910" name="Google Shape;644;p33"/>
                <p:cNvSpPr/>
                <p:nvPr/>
              </p:nvSpPr>
              <p:spPr>
                <a:xfrm>
                  <a:off x="2167920" y="120708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911" name="Google Shape;645;p33"/>
                <p:cNvGrpSpPr/>
                <p:nvPr/>
              </p:nvGrpSpPr>
              <p:grpSpPr>
                <a:xfrm>
                  <a:off x="2347200" y="1398240"/>
                  <a:ext cx="444240" cy="420120"/>
                  <a:chOff x="2347200" y="1398240"/>
                  <a:chExt cx="444240" cy="420120"/>
                </a:xfrm>
              </p:grpSpPr>
              <p:sp>
                <p:nvSpPr>
                  <p:cNvPr id="912" name="Google Shape;646;p33"/>
                  <p:cNvSpPr/>
                  <p:nvPr/>
                </p:nvSpPr>
                <p:spPr>
                  <a:xfrm>
                    <a:off x="2347200" y="1398240"/>
                    <a:ext cx="444240" cy="172080"/>
                  </a:xfrm>
                  <a:custGeom>
                    <a:avLst/>
                    <a:gdLst>
                      <a:gd name="textAreaLeft" fmla="*/ 0 w 444240"/>
                      <a:gd name="textAreaRight" fmla="*/ 444600 w 444240"/>
                      <a:gd name="textAreaTop" fmla="*/ 0 h 172080"/>
                      <a:gd name="textAreaBottom" fmla="*/ 172440 h 172080"/>
                    </a:gdLst>
                    <a:ahLst/>
                    <a:cxnLst/>
                    <a:rect l="textAreaLeft" t="textAreaTop" r="textAreaRight" b="textAreaBottom"/>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86040" bIns="86040" anchor="ctr">
                    <a:noAutofit/>
                  </a:bodyPr>
                  <a:lstStyle/>
                  <a:p>
                    <a:endParaRPr lang="en-US" sz="1400" b="0" u="none" strike="noStrike">
                      <a:solidFill>
                        <a:srgbClr val="000000"/>
                      </a:solidFill>
                      <a:effectLst/>
                      <a:uFillTx/>
                      <a:latin typeface="Arial"/>
                    </a:endParaRPr>
                  </a:p>
                </p:txBody>
              </p:sp>
              <p:sp>
                <p:nvSpPr>
                  <p:cNvPr id="913" name="Google Shape;647;p33"/>
                  <p:cNvSpPr/>
                  <p:nvPr/>
                </p:nvSpPr>
                <p:spPr>
                  <a:xfrm>
                    <a:off x="2505960" y="1695240"/>
                    <a:ext cx="124560" cy="123120"/>
                  </a:xfrm>
                  <a:custGeom>
                    <a:avLst/>
                    <a:gdLst>
                      <a:gd name="textAreaLeft" fmla="*/ 0 w 124560"/>
                      <a:gd name="textAreaRight" fmla="*/ 124920 w 124560"/>
                      <a:gd name="textAreaTop" fmla="*/ 0 h 123120"/>
                      <a:gd name="textAreaBottom" fmla="*/ 123480 h 123120"/>
                    </a:gdLst>
                    <a:ahLst/>
                    <a:cxnLst/>
                    <a:rect l="textAreaLeft" t="textAreaTop" r="textAreaRight" b="textAreaBottom"/>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61560" bIns="61560" anchor="ctr">
                    <a:noAutofit/>
                  </a:bodyPr>
                  <a:lstStyle/>
                  <a:p>
                    <a:endParaRPr lang="en-US" sz="1400" b="0" u="none" strike="noStrike">
                      <a:solidFill>
                        <a:srgbClr val="000000"/>
                      </a:solidFill>
                      <a:effectLst/>
                      <a:uFillTx/>
                      <a:latin typeface="Arial"/>
                    </a:endParaRPr>
                  </a:p>
                </p:txBody>
              </p:sp>
              <p:sp>
                <p:nvSpPr>
                  <p:cNvPr id="914" name="Google Shape;648;p33"/>
                  <p:cNvSpPr/>
                  <p:nvPr/>
                </p:nvSpPr>
                <p:spPr>
                  <a:xfrm>
                    <a:off x="2414160" y="1596600"/>
                    <a:ext cx="306000" cy="72360"/>
                  </a:xfrm>
                  <a:custGeom>
                    <a:avLst/>
                    <a:gdLst>
                      <a:gd name="textAreaLeft" fmla="*/ 0 w 306000"/>
                      <a:gd name="textAreaRight" fmla="*/ 306360 w 306000"/>
                      <a:gd name="textAreaTop" fmla="*/ 0 h 72360"/>
                      <a:gd name="textAreaBottom" fmla="*/ 72720 h 72360"/>
                    </a:gdLst>
                    <a:ahLst/>
                    <a:cxnLst/>
                    <a:rect l="textAreaLeft" t="textAreaTop" r="textAreaRight" b="textAreaBottom"/>
                    <a:pathLst>
                      <a:path w="8507" h="2017">
                        <a:moveTo>
                          <a:pt x="0" y="0"/>
                        </a:moveTo>
                        <a:lnTo>
                          <a:pt x="2048" y="2016"/>
                        </a:lnTo>
                        <a:lnTo>
                          <a:pt x="6459" y="2016"/>
                        </a:lnTo>
                        <a:lnTo>
                          <a:pt x="850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360" bIns="36360" anchor="ctr">
                    <a:noAutofit/>
                  </a:bodyPr>
                  <a:lstStyle/>
                  <a:p>
                    <a:endParaRPr lang="en-US" sz="1400" b="0" u="none" strike="noStrike">
                      <a:solidFill>
                        <a:srgbClr val="000000"/>
                      </a:solidFill>
                      <a:effectLst/>
                      <a:uFillTx/>
                      <a:latin typeface="Arial"/>
                    </a:endParaRPr>
                  </a:p>
                </p:txBody>
              </p:sp>
            </p:grpSp>
          </p:grpSp>
        </p:grpSp>
      </p:grpSp>
      <p:grpSp>
        <p:nvGrpSpPr>
          <p:cNvPr id="915" name="Google Shape;649;p33"/>
          <p:cNvGrpSpPr/>
          <p:nvPr/>
        </p:nvGrpSpPr>
        <p:grpSpPr>
          <a:xfrm>
            <a:off x="4304520" y="1128240"/>
            <a:ext cx="2606760" cy="1443240"/>
            <a:chOff x="4304520" y="1128240"/>
            <a:chExt cx="2606760" cy="1443240"/>
          </a:xfrm>
        </p:grpSpPr>
        <p:sp>
          <p:nvSpPr>
            <p:cNvPr id="916" name="Google Shape;653;p33"/>
            <p:cNvSpPr/>
            <p:nvPr/>
          </p:nvSpPr>
          <p:spPr>
            <a:xfrm>
              <a:off x="595116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17" name="Google Shape;654;p33"/>
            <p:cNvCxnSpPr>
              <a:stCxn id="916" idx="4"/>
            </p:cNvCxnSpPr>
            <p:nvPr/>
          </p:nvCxnSpPr>
          <p:spPr>
            <a:xfrm flipH="1">
              <a:off x="6431040" y="2088360"/>
              <a:ext cx="720" cy="483480"/>
            </a:xfrm>
            <a:prstGeom prst="straightConnector1">
              <a:avLst/>
            </a:prstGeom>
            <a:ln w="19050">
              <a:solidFill>
                <a:srgbClr val="FFFFFF"/>
              </a:solidFill>
              <a:round/>
            </a:ln>
          </p:spPr>
        </p:cxnSp>
        <p:grpSp>
          <p:nvGrpSpPr>
            <p:cNvPr id="918" name="Google Shape;657;p33"/>
            <p:cNvGrpSpPr/>
            <p:nvPr/>
          </p:nvGrpSpPr>
          <p:grpSpPr>
            <a:xfrm>
              <a:off x="4304520" y="1422000"/>
              <a:ext cx="421920" cy="396720"/>
              <a:chOff x="4304520" y="1422000"/>
              <a:chExt cx="421920" cy="396720"/>
            </a:xfrm>
          </p:grpSpPr>
          <p:sp>
            <p:nvSpPr>
              <p:cNvPr id="919" name="Google Shape;658;p33"/>
              <p:cNvSpPr/>
              <p:nvPr/>
            </p:nvSpPr>
            <p:spPr>
              <a:xfrm>
                <a:off x="4304520" y="1422000"/>
                <a:ext cx="420480" cy="98280"/>
              </a:xfrm>
              <a:custGeom>
                <a:avLst/>
                <a:gdLst>
                  <a:gd name="textAreaLeft" fmla="*/ 0 w 420480"/>
                  <a:gd name="textAreaRight" fmla="*/ 420840 w 420480"/>
                  <a:gd name="textAreaTop" fmla="*/ 0 h 98280"/>
                  <a:gd name="textAreaBottom" fmla="*/ 98640 h 98280"/>
                </a:gdLst>
                <a:ahLst/>
                <a:cxnLst/>
                <a:rect l="textAreaLeft" t="textAreaTop" r="textAreaRight" b="textAreaBottom"/>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9320" bIns="49320" anchor="ctr">
                <a:noAutofit/>
              </a:bodyPr>
              <a:lstStyle/>
              <a:p>
                <a:endParaRPr lang="en-US" sz="1400" b="0" u="none" strike="noStrike">
                  <a:solidFill>
                    <a:srgbClr val="000000"/>
                  </a:solidFill>
                  <a:effectLst/>
                  <a:uFillTx/>
                  <a:latin typeface="Arial"/>
                </a:endParaRPr>
              </a:p>
            </p:txBody>
          </p:sp>
          <p:sp>
            <p:nvSpPr>
              <p:cNvPr id="920" name="Google Shape;659;p33"/>
              <p:cNvSpPr/>
              <p:nvPr/>
            </p:nvSpPr>
            <p:spPr>
              <a:xfrm>
                <a:off x="4307040" y="1545480"/>
                <a:ext cx="419400" cy="246960"/>
              </a:xfrm>
              <a:custGeom>
                <a:avLst/>
                <a:gdLst>
                  <a:gd name="textAreaLeft" fmla="*/ 0 w 419400"/>
                  <a:gd name="textAreaRight" fmla="*/ 419760 w 419400"/>
                  <a:gd name="textAreaTop" fmla="*/ 0 h 246960"/>
                  <a:gd name="textAreaBottom" fmla="*/ 247320 h 246960"/>
                </a:gdLst>
                <a:ahLst/>
                <a:cxnLst/>
                <a:rect l="textAreaLeft" t="textAreaTop" r="textAreaRight" b="textAreaBottom"/>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1" name="Google Shape;660;p33"/>
              <p:cNvSpPr/>
              <p:nvPr/>
            </p:nvSpPr>
            <p:spPr>
              <a:xfrm>
                <a:off x="4478040" y="1669320"/>
                <a:ext cx="73440" cy="73440"/>
              </a:xfrm>
              <a:custGeom>
                <a:avLst/>
                <a:gdLst>
                  <a:gd name="textAreaLeft" fmla="*/ 0 w 73440"/>
                  <a:gd name="textAreaRight" fmla="*/ 73800 w 73440"/>
                  <a:gd name="textAreaTop" fmla="*/ 0 h 73440"/>
                  <a:gd name="textAreaBottom" fmla="*/ 73800 h 73440"/>
                </a:gdLst>
                <a:ahLst/>
                <a:cxnLst/>
                <a:rect l="textAreaLeft" t="textAreaTop" r="textAreaRight" b="textAreaBottom"/>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720" bIns="36720" anchor="ctr">
                <a:noAutofit/>
              </a:bodyPr>
              <a:lstStyle/>
              <a:p>
                <a:endParaRPr lang="en-US" sz="1400" b="0" u="none" strike="noStrike">
                  <a:solidFill>
                    <a:srgbClr val="000000"/>
                  </a:solidFill>
                  <a:effectLst/>
                  <a:uFillTx/>
                  <a:latin typeface="Arial"/>
                </a:endParaRPr>
              </a:p>
            </p:txBody>
          </p:sp>
          <p:sp>
            <p:nvSpPr>
              <p:cNvPr id="922" name="Google Shape;661;p33"/>
              <p:cNvSpPr/>
              <p:nvPr/>
            </p:nvSpPr>
            <p:spPr>
              <a:xfrm>
                <a:off x="4402080" y="1593360"/>
                <a:ext cx="225360" cy="225360"/>
              </a:xfrm>
              <a:custGeom>
                <a:avLst/>
                <a:gdLst>
                  <a:gd name="textAreaLeft" fmla="*/ 0 w 225360"/>
                  <a:gd name="textAreaRight" fmla="*/ 225720 w 225360"/>
                  <a:gd name="textAreaTop" fmla="*/ 0 h 225360"/>
                  <a:gd name="textAreaBottom" fmla="*/ 225720 h 225360"/>
                </a:gdLst>
                <a:ahLst/>
                <a:cxnLst/>
                <a:rect l="textAreaLeft" t="textAreaTop" r="textAreaRight" b="textAreaBottom"/>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grpSp>
      <p:sp>
        <p:nvSpPr>
          <p:cNvPr id="923" name="Google Shape;638;p33"/>
          <p:cNvSpPr/>
          <p:nvPr/>
        </p:nvSpPr>
        <p:spPr>
          <a:xfrm rot="5400000">
            <a:off x="6243120" y="178848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4" name="Google Shape;639;p33"/>
          <p:cNvSpPr/>
          <p:nvPr/>
        </p:nvSpPr>
        <p:spPr>
          <a:xfrm>
            <a:off x="5625000" y="256536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Controller</a:t>
            </a:r>
            <a:endParaRPr lang="en-US" sz="1800" b="0" u="none" strike="noStrike">
              <a:solidFill>
                <a:srgbClr val="000000"/>
              </a:solidFill>
              <a:effectLst/>
              <a:uFillTx/>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5" name="Google Shape;713;p35"/>
          <p:cNvSpPr/>
          <p:nvPr/>
        </p:nvSpPr>
        <p:spPr>
          <a:xfrm>
            <a:off x="1255320" y="1194480"/>
            <a:ext cx="1973160" cy="86652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accent1"/>
                </a:solidFill>
                <a:effectLst/>
                <a:uFillTx/>
                <a:latin typeface="Hammersmith One"/>
                <a:ea typeface="Hammersmith One"/>
              </a:rPr>
              <a:t>Objects, fields, relatioships</a:t>
            </a:r>
            <a:endParaRPr lang="en-US" sz="1600" b="0" u="none" strike="noStrike">
              <a:solidFill>
                <a:srgbClr val="000000"/>
              </a:solidFill>
              <a:effectLst/>
              <a:uFillTx/>
              <a:latin typeface="Arial"/>
            </a:endParaRPr>
          </a:p>
        </p:txBody>
      </p:sp>
      <p:sp>
        <p:nvSpPr>
          <p:cNvPr id="926" name="Google Shape;714;p35"/>
          <p:cNvSpPr/>
          <p:nvPr/>
        </p:nvSpPr>
        <p:spPr>
          <a:xfrm>
            <a:off x="5915520" y="1194480"/>
            <a:ext cx="1973160" cy="866520"/>
          </a:xfrm>
          <a:prstGeom prst="roundRect">
            <a:avLst>
              <a:gd name="adj" fmla="val 50000"/>
            </a:avLst>
          </a:pr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APIs</a:t>
            </a:r>
            <a:endParaRPr lang="en-US" sz="1600" b="0" u="none" strike="noStrike">
              <a:solidFill>
                <a:srgbClr val="000000"/>
              </a:solidFill>
              <a:effectLst/>
              <a:uFillTx/>
              <a:latin typeface="Arial"/>
            </a:endParaRPr>
          </a:p>
        </p:txBody>
      </p:sp>
      <p:sp>
        <p:nvSpPr>
          <p:cNvPr id="9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chemeClr val="lt1"/>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928" name="Google Shape;717;p35"/>
          <p:cNvSpPr/>
          <p:nvPr/>
        </p:nvSpPr>
        <p:spPr>
          <a:xfrm>
            <a:off x="3892680" y="119448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Model</a:t>
            </a:r>
            <a:endParaRPr lang="en-US" sz="1200" b="0" u="none" strike="noStrike">
              <a:solidFill>
                <a:srgbClr val="FFFFFF"/>
              </a:solidFill>
              <a:effectLst/>
              <a:uFillTx/>
              <a:latin typeface="Arial"/>
            </a:endParaRPr>
          </a:p>
        </p:txBody>
      </p:sp>
      <p:sp>
        <p:nvSpPr>
          <p:cNvPr id="929" name="Google Shape;723;p35"/>
          <p:cNvSpPr/>
          <p:nvPr/>
        </p:nvSpPr>
        <p:spPr>
          <a:xfrm>
            <a:off x="1255320" y="3567600"/>
            <a:ext cx="1973160" cy="866520"/>
          </a:xfrm>
          <a:prstGeom prst="roundRect">
            <a:avLst>
              <a:gd name="adj" fmla="val 50000"/>
            </a:avLst>
          </a:prstGeom>
          <a:solidFill>
            <a:srgbClr val="2F9C80"/>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Flows, approvals, validation rules</a:t>
            </a:r>
            <a:endParaRPr lang="en-US" sz="1600" b="0" u="none" strike="noStrike">
              <a:solidFill>
                <a:srgbClr val="FFFFFF"/>
              </a:solidFill>
              <a:effectLst/>
              <a:uFillTx/>
              <a:latin typeface="Arial"/>
            </a:endParaRPr>
          </a:p>
        </p:txBody>
      </p:sp>
      <p:sp>
        <p:nvSpPr>
          <p:cNvPr id="930" name="Google Shape;724;p35"/>
          <p:cNvSpPr/>
          <p:nvPr/>
        </p:nvSpPr>
        <p:spPr>
          <a:xfrm>
            <a:off x="5907600" y="3567600"/>
            <a:ext cx="1973160" cy="866520"/>
          </a:xfrm>
          <a:prstGeom prst="roundRect">
            <a:avLst>
              <a:gd name="adj" fmla="val 50000"/>
            </a:avLst>
          </a:prstGeom>
          <a:solidFill>
            <a:srgbClr val="216755"/>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Apex</a:t>
            </a:r>
            <a:endParaRPr lang="en-US" sz="1600" b="0" u="none" strike="noStrike">
              <a:solidFill>
                <a:srgbClr val="FFFFFF"/>
              </a:solidFill>
              <a:effectLst/>
              <a:uFillTx/>
              <a:latin typeface="Arial"/>
            </a:endParaRPr>
          </a:p>
        </p:txBody>
      </p:sp>
      <p:sp>
        <p:nvSpPr>
          <p:cNvPr id="931" name="Google Shape;727;p35"/>
          <p:cNvSpPr/>
          <p:nvPr/>
        </p:nvSpPr>
        <p:spPr>
          <a:xfrm>
            <a:off x="1255320" y="2399400"/>
            <a:ext cx="1973160" cy="866520"/>
          </a:xfrm>
          <a:prstGeom prst="roundRect">
            <a:avLst>
              <a:gd name="adj" fmla="val 5000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Apps, Pages, Actions</a:t>
            </a:r>
            <a:endParaRPr lang="en-US" sz="1600" b="0" u="none" strike="noStrike">
              <a:solidFill>
                <a:srgbClr val="000000"/>
              </a:solidFill>
              <a:effectLst/>
              <a:uFillTx/>
              <a:latin typeface="Arial"/>
            </a:endParaRPr>
          </a:p>
        </p:txBody>
      </p:sp>
      <p:sp>
        <p:nvSpPr>
          <p:cNvPr id="932" name="Google Shape;732;p35"/>
          <p:cNvSpPr/>
          <p:nvPr/>
        </p:nvSpPr>
        <p:spPr>
          <a:xfrm>
            <a:off x="5915520" y="2381040"/>
            <a:ext cx="1973160" cy="866520"/>
          </a:xfrm>
          <a:prstGeom prst="roundRect">
            <a:avLst>
              <a:gd name="adj" fmla="val 5000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Visualforce, LWC, Aura</a:t>
            </a:r>
            <a:endParaRPr lang="en-US" sz="1600" b="0" u="none" strike="noStrike">
              <a:solidFill>
                <a:srgbClr val="000000"/>
              </a:solidFill>
              <a:effectLst/>
              <a:uFillTx/>
              <a:latin typeface="Arial"/>
            </a:endParaRPr>
          </a:p>
        </p:txBody>
      </p:sp>
      <p:sp>
        <p:nvSpPr>
          <p:cNvPr id="933" name="Google Shape;717;p35"/>
          <p:cNvSpPr/>
          <p:nvPr/>
        </p:nvSpPr>
        <p:spPr>
          <a:xfrm>
            <a:off x="3892680" y="243792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View</a:t>
            </a:r>
            <a:endParaRPr lang="en-US" sz="1200" b="0" u="none" strike="noStrike">
              <a:solidFill>
                <a:srgbClr val="FFFFFF"/>
              </a:solidFill>
              <a:effectLst/>
              <a:uFillTx/>
              <a:latin typeface="Arial"/>
            </a:endParaRPr>
          </a:p>
        </p:txBody>
      </p:sp>
      <p:sp>
        <p:nvSpPr>
          <p:cNvPr id="934" name="Google Shape;717;p35"/>
          <p:cNvSpPr/>
          <p:nvPr/>
        </p:nvSpPr>
        <p:spPr>
          <a:xfrm>
            <a:off x="3888720" y="356760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Controller</a:t>
            </a:r>
            <a:endParaRPr lang="en-US" sz="1200" b="0" u="none" strike="noStrike">
              <a:solidFill>
                <a:srgbClr val="FFFFFF"/>
              </a:solidFill>
              <a:effectLst/>
              <a:uFillTx/>
              <a:latin typeface="Arial"/>
            </a:endParaRPr>
          </a:p>
        </p:txBody>
      </p:sp>
      <p:sp>
        <p:nvSpPr>
          <p:cNvPr id="935" name="Google Shape;713;p35"/>
          <p:cNvSpPr/>
          <p:nvPr/>
        </p:nvSpPr>
        <p:spPr>
          <a:xfrm>
            <a:off x="1591920" y="74376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No-Code</a:t>
            </a:r>
            <a:endParaRPr lang="en-US" sz="1800" b="0" u="none" strike="noStrike">
              <a:solidFill>
                <a:srgbClr val="000000"/>
              </a:solidFill>
              <a:effectLst/>
              <a:uFillTx/>
              <a:latin typeface="Arial"/>
            </a:endParaRPr>
          </a:p>
        </p:txBody>
      </p:sp>
      <p:sp>
        <p:nvSpPr>
          <p:cNvPr id="936" name="Google Shape;713;p35"/>
          <p:cNvSpPr/>
          <p:nvPr/>
        </p:nvSpPr>
        <p:spPr>
          <a:xfrm>
            <a:off x="6244200" y="74808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Pro-Code</a:t>
            </a:r>
            <a:endParaRPr lang="en-US" sz="1800" b="0" u="none" strike="noStrike">
              <a:solidFill>
                <a:srgbClr val="000000"/>
              </a:solidFill>
              <a:effectLst/>
              <a:uFillTx/>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7" name="Google Shape;1354;p45"/>
          <p:cNvSpPr/>
          <p:nvPr/>
        </p:nvSpPr>
        <p:spPr>
          <a:xfrm rot="10800000" flipH="1">
            <a:off x="5238720" y="1621440"/>
            <a:ext cx="3175560" cy="311076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8" name="Google Shape;1355;p45"/>
          <p:cNvSpPr/>
          <p:nvPr/>
        </p:nvSpPr>
        <p:spPr>
          <a:xfrm flipH="1">
            <a:off x="728280" y="1347120"/>
            <a:ext cx="3175560" cy="308772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9" name="Google Shape;1356;p45"/>
          <p:cNvSpPr/>
          <p:nvPr/>
        </p:nvSpPr>
        <p:spPr>
          <a:xfrm>
            <a:off x="4562640" y="1347120"/>
            <a:ext cx="3861000" cy="481320"/>
          </a:xfrm>
          <a:prstGeom prst="round1Rect">
            <a:avLst>
              <a:gd name="adj" fmla="val 50000"/>
            </a:avLst>
          </a:prstGeom>
          <a:solidFill>
            <a:srgbClr val="2F9C80"/>
          </a:solidFill>
          <a:ln w="9525">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0" name="Google Shape;1357;p45"/>
          <p:cNvSpPr/>
          <p:nvPr/>
        </p:nvSpPr>
        <p:spPr>
          <a:xfrm flipH="1">
            <a:off x="4230000" y="1238040"/>
            <a:ext cx="701640" cy="699120"/>
          </a:xfrm>
          <a:prstGeom prst="ellipse">
            <a:avLst/>
          </a:prstGeom>
          <a:solidFill>
            <a:schemeClr val="accent1"/>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No-Code vs Pro-Code</a:t>
            </a:r>
            <a:endParaRPr lang="en-US" sz="3000" b="0" u="none" strike="noStrike">
              <a:solidFill>
                <a:srgbClr val="000000"/>
              </a:solidFill>
              <a:effectLst/>
              <a:uFillTx/>
              <a:latin typeface="Arial"/>
            </a:endParaRPr>
          </a:p>
        </p:txBody>
      </p:sp>
      <p:sp>
        <p:nvSpPr>
          <p:cNvPr id="942" name="Google Shape;1365;p45"/>
          <p:cNvSpPr/>
          <p:nvPr/>
        </p:nvSpPr>
        <p:spPr>
          <a:xfrm flipH="1">
            <a:off x="5951880" y="222444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Flexibility</a:t>
            </a:r>
            <a:endParaRPr lang="en-US" sz="1700" b="0" u="none" strike="noStrike">
              <a:solidFill>
                <a:srgbClr val="FFFFFF"/>
              </a:solidFill>
              <a:effectLst/>
              <a:uFillTx/>
              <a:latin typeface="Arial"/>
            </a:endParaRPr>
          </a:p>
        </p:txBody>
      </p:sp>
      <p:sp>
        <p:nvSpPr>
          <p:cNvPr id="943" name="Google Shape;1366;p45"/>
          <p:cNvSpPr/>
          <p:nvPr/>
        </p:nvSpPr>
        <p:spPr>
          <a:xfrm flipH="1">
            <a:off x="5483520" y="205272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44" name="Google Shape;1367;p45"/>
          <p:cNvSpPr/>
          <p:nvPr/>
        </p:nvSpPr>
        <p:spPr>
          <a:xfrm>
            <a:off x="5612760" y="1475640"/>
            <a:ext cx="252432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Pro-Code</a:t>
            </a:r>
            <a:endParaRPr lang="en-US" sz="1800" b="0" u="none" strike="noStrike">
              <a:solidFill>
                <a:srgbClr val="FFFFFF"/>
              </a:solidFill>
              <a:effectLst/>
              <a:uFillTx/>
              <a:latin typeface="Arial"/>
            </a:endParaRPr>
          </a:p>
        </p:txBody>
      </p:sp>
      <p:sp>
        <p:nvSpPr>
          <p:cNvPr id="945" name="Google Shape;1369;p45"/>
          <p:cNvSpPr/>
          <p:nvPr/>
        </p:nvSpPr>
        <p:spPr>
          <a:xfrm flipH="1">
            <a:off x="5951880" y="32472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Pixel perfect UI</a:t>
            </a:r>
            <a:endParaRPr lang="en-US" sz="1700" b="0" u="none" strike="noStrike">
              <a:solidFill>
                <a:srgbClr val="FFFFFF"/>
              </a:solidFill>
              <a:effectLst/>
              <a:uFillTx/>
              <a:latin typeface="Arial"/>
            </a:endParaRPr>
          </a:p>
        </p:txBody>
      </p:sp>
      <p:sp>
        <p:nvSpPr>
          <p:cNvPr id="946" name="Google Shape;1370;p45"/>
          <p:cNvSpPr/>
          <p:nvPr/>
        </p:nvSpPr>
        <p:spPr>
          <a:xfrm flipH="1">
            <a:off x="5483520" y="30261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47" name="Google Shape;1372;p45"/>
          <p:cNvSpPr/>
          <p:nvPr/>
        </p:nvSpPr>
        <p:spPr>
          <a:xfrm flipH="1">
            <a:off x="5951880" y="410796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Integrations</a:t>
            </a:r>
            <a:endParaRPr lang="en-US" sz="1700" b="0" u="none" strike="noStrike">
              <a:solidFill>
                <a:srgbClr val="FFFFFF"/>
              </a:solidFill>
              <a:effectLst/>
              <a:uFillTx/>
              <a:latin typeface="Arial"/>
            </a:endParaRPr>
          </a:p>
        </p:txBody>
      </p:sp>
      <p:sp>
        <p:nvSpPr>
          <p:cNvPr id="948" name="Google Shape;1373;p45"/>
          <p:cNvSpPr/>
          <p:nvPr/>
        </p:nvSpPr>
        <p:spPr>
          <a:xfrm flipH="1">
            <a:off x="5483520" y="39549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
        <p:nvSpPr>
          <p:cNvPr id="949" name="Google Shape;1374;p45"/>
          <p:cNvSpPr/>
          <p:nvPr/>
        </p:nvSpPr>
        <p:spPr>
          <a:xfrm rot="10800000">
            <a:off x="720360" y="4250880"/>
            <a:ext cx="3861000" cy="481320"/>
          </a:xfrm>
          <a:prstGeom prst="round1Rect">
            <a:avLst>
              <a:gd name="adj" fmla="val 50000"/>
            </a:avLst>
          </a:prstGeom>
          <a:solidFill>
            <a:srgbClr val="7BD9C1"/>
          </a:solidFill>
          <a:ln w="9525">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0" name="Google Shape;1375;p45"/>
          <p:cNvSpPr/>
          <p:nvPr/>
        </p:nvSpPr>
        <p:spPr>
          <a:xfrm flipH="1">
            <a:off x="4230000" y="4141440"/>
            <a:ext cx="701640" cy="699120"/>
          </a:xfrm>
          <a:prstGeom prst="ellipse">
            <a:avLst/>
          </a:prstGeom>
          <a:solidFill>
            <a:schemeClr val="accent1"/>
          </a:solid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1" name="Google Shape;1383;p45"/>
          <p:cNvSpPr/>
          <p:nvPr/>
        </p:nvSpPr>
        <p:spPr>
          <a:xfrm>
            <a:off x="1431720" y="4379040"/>
            <a:ext cx="168948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No-Code</a:t>
            </a:r>
            <a:endParaRPr lang="en-US" sz="1800" b="0" u="none" strike="noStrike">
              <a:solidFill>
                <a:srgbClr val="FFFFFF"/>
              </a:solidFill>
              <a:effectLst/>
              <a:uFillTx/>
              <a:latin typeface="Arial"/>
            </a:endParaRPr>
          </a:p>
        </p:txBody>
      </p:sp>
      <p:sp>
        <p:nvSpPr>
          <p:cNvPr id="952" name="Google Shape;1385;p45"/>
          <p:cNvSpPr/>
          <p:nvPr/>
        </p:nvSpPr>
        <p:spPr>
          <a:xfrm flipH="1">
            <a:off x="1431000" y="18288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Faster than coding</a:t>
            </a:r>
            <a:endParaRPr lang="en-US" sz="1700" b="0" u="none" strike="noStrike">
              <a:solidFill>
                <a:srgbClr val="FFFFFF"/>
              </a:solidFill>
              <a:effectLst/>
              <a:uFillTx/>
              <a:latin typeface="Arial"/>
            </a:endParaRPr>
          </a:p>
        </p:txBody>
      </p:sp>
      <p:sp>
        <p:nvSpPr>
          <p:cNvPr id="953" name="Google Shape;1386;p45"/>
          <p:cNvSpPr/>
          <p:nvPr/>
        </p:nvSpPr>
        <p:spPr>
          <a:xfrm flipH="1">
            <a:off x="941040" y="156240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54" name="Google Shape;1388;p45"/>
          <p:cNvSpPr/>
          <p:nvPr/>
        </p:nvSpPr>
        <p:spPr>
          <a:xfrm flipH="1">
            <a:off x="1431720" y="2627280"/>
            <a:ext cx="1800000" cy="490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Easy to maintain</a:t>
            </a:r>
            <a:endParaRPr lang="en-US" sz="1700" b="0" u="none" strike="noStrike">
              <a:solidFill>
                <a:srgbClr val="FFFFFF"/>
              </a:solidFill>
              <a:effectLst/>
              <a:uFillTx/>
              <a:latin typeface="Arial"/>
            </a:endParaRPr>
          </a:p>
        </p:txBody>
      </p:sp>
      <p:sp>
        <p:nvSpPr>
          <p:cNvPr id="955" name="Google Shape;1389;p45"/>
          <p:cNvSpPr/>
          <p:nvPr/>
        </p:nvSpPr>
        <p:spPr>
          <a:xfrm flipH="1">
            <a:off x="941040" y="253548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56" name="Google Shape;1391;p45"/>
          <p:cNvSpPr/>
          <p:nvPr/>
        </p:nvSpPr>
        <p:spPr>
          <a:xfrm flipH="1">
            <a:off x="1431720" y="3606840"/>
            <a:ext cx="1821600" cy="4244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Automatic Updates</a:t>
            </a:r>
            <a:endParaRPr lang="en-US" sz="1700" b="0" u="none" strike="noStrike">
              <a:solidFill>
                <a:srgbClr val="FFFFFF"/>
              </a:solidFill>
              <a:effectLst/>
              <a:uFillTx/>
              <a:latin typeface="Arial"/>
            </a:endParaRPr>
          </a:p>
        </p:txBody>
      </p:sp>
      <p:sp>
        <p:nvSpPr>
          <p:cNvPr id="957" name="Google Shape;1392;p45"/>
          <p:cNvSpPr/>
          <p:nvPr/>
        </p:nvSpPr>
        <p:spPr>
          <a:xfrm flipH="1">
            <a:off x="941040" y="346464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1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15" name="TextBox 3"/>
          <p:cNvSpPr/>
          <p:nvPr/>
        </p:nvSpPr>
        <p:spPr>
          <a:xfrm>
            <a:off x="3584520" y="919440"/>
            <a:ext cx="21848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sng" strike="noStrike">
                <a:solidFill>
                  <a:schemeClr val="lt1"/>
                </a:solidFill>
                <a:effectLst/>
                <a:uFillTx/>
                <a:latin typeface="Arial"/>
                <a:ea typeface="Arial"/>
                <a:hlinkClick r:id="rId2"/>
              </a:rPr>
              <a:t>SQL Datatype Reference</a:t>
            </a:r>
            <a:endParaRPr lang="en-US" sz="1400" b="0" u="none" strike="noStrike">
              <a:solidFill>
                <a:srgbClr val="FFFFFF"/>
              </a:solidFill>
              <a:effectLst/>
              <a:uFillTx/>
              <a:latin typeface="Arial"/>
            </a:endParaRPr>
          </a:p>
        </p:txBody>
      </p:sp>
      <p:sp>
        <p:nvSpPr>
          <p:cNvPr id="416" name="TextBox 5"/>
          <p:cNvSpPr/>
          <p:nvPr/>
        </p:nvSpPr>
        <p:spPr>
          <a:xfrm>
            <a:off x="2999520" y="2986560"/>
            <a:ext cx="3354840" cy="172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600" b="0" u="none" strike="noStrike">
                <a:solidFill>
                  <a:schemeClr val="accent3"/>
                </a:solidFill>
                <a:effectLst/>
                <a:uFillTx/>
                <a:latin typeface="Arial"/>
                <a:ea typeface="Arial"/>
              </a:rPr>
              <a:t>SQL Constraints </a:t>
            </a:r>
            <a:r>
              <a:rPr lang="en-US" sz="1600" b="0" u="none" strike="noStrike">
                <a:solidFill>
                  <a:schemeClr val="lt1"/>
                </a:solidFill>
                <a:effectLst/>
                <a:uFillTx/>
                <a:latin typeface="Arial"/>
                <a:ea typeface="Arial"/>
              </a:rPr>
              <a:t>specify rules for data in a table. </a:t>
            </a:r>
            <a:endParaRPr lang="en-US" sz="16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PRIMARY KEY </a:t>
            </a:r>
            <a:r>
              <a:rPr lang="en-US" sz="1200" b="0" u="none" strike="noStrike">
                <a:solidFill>
                  <a:schemeClr val="lt1"/>
                </a:solidFill>
                <a:effectLst/>
                <a:uFillTx/>
                <a:latin typeface="Arial"/>
                <a:ea typeface="Arial"/>
              </a:rPr>
              <a:t>= combo of ‘NOT NULL’ and ‘UNIQUE’. </a:t>
            </a:r>
            <a:endParaRPr lang="en-US" sz="12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IDENTITY</a:t>
            </a:r>
            <a:r>
              <a:rPr lang="en-US" sz="1200" b="0" u="none" strike="noStrike">
                <a:solidFill>
                  <a:schemeClr val="lt1"/>
                </a:solidFill>
                <a:effectLst/>
                <a:uFillTx/>
                <a:latin typeface="Arial"/>
                <a:ea typeface="Arial"/>
              </a:rPr>
              <a:t> = Generates ids by incrementing numbers</a:t>
            </a:r>
            <a:endParaRPr lang="en-US" sz="1200" b="0" u="none" strike="noStrike">
              <a:solidFill>
                <a:srgbClr val="FFFFFF"/>
              </a:solidFill>
              <a:effectLst/>
              <a:uFillTx/>
              <a:latin typeface="Arial"/>
            </a:endParaRPr>
          </a:p>
        </p:txBody>
      </p:sp>
      <p:pic>
        <p:nvPicPr>
          <p:cNvPr id="417" name="Picture 8"/>
          <p:cNvPicPr/>
          <p:nvPr/>
        </p:nvPicPr>
        <p:blipFill>
          <a:blip r:embed="rId3"/>
          <a:stretch/>
        </p:blipFill>
        <p:spPr>
          <a:xfrm>
            <a:off x="2166480" y="1349640"/>
            <a:ext cx="4829400" cy="1514160"/>
          </a:xfrm>
          <a:prstGeom prst="rect">
            <a:avLst/>
          </a:prstGeom>
          <a:noFill/>
          <a:ln w="0">
            <a:noFill/>
          </a:ln>
        </p:spPr>
      </p:pic>
    </p:spTree>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49663</TotalTime>
  <Words>6233</Words>
  <Application>Microsoft Office PowerPoint</Application>
  <PresentationFormat>On-screen Show (16:9)</PresentationFormat>
  <Paragraphs>821</Paragraphs>
  <Slides>86</Slides>
  <Notes>3</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Hammersmith One</vt:lpstr>
      <vt:lpstr>Times New Roman</vt:lpstr>
      <vt:lpstr>Source Sans Pro</vt:lpstr>
      <vt:lpstr>Symbol</vt:lpstr>
      <vt:lpstr>Courier New</vt:lpstr>
      <vt:lpstr>Cascadia Mono</vt:lpstr>
      <vt:lpstr>Arial</vt:lpstr>
      <vt:lpstr>Consolas</vt:lpstr>
      <vt:lpstr>Wingdings</vt:lpstr>
      <vt:lpstr>Creative Sales Strategy by Slidesgo</vt:lpstr>
      <vt:lpstr>SQL</vt:lpstr>
      <vt:lpstr>Agenda</vt:lpstr>
      <vt:lpstr>What is a Database?</vt:lpstr>
      <vt:lpstr>Types of Databases</vt:lpstr>
      <vt:lpstr>SQL Evironment Setup</vt:lpstr>
      <vt:lpstr>Database Setup for Development</vt:lpstr>
      <vt:lpstr>Database Setup for Development</vt:lpstr>
      <vt:lpstr>SQL Starting Commands</vt:lpstr>
      <vt:lpstr>SQL Starting Commands</vt:lpstr>
      <vt:lpstr>SQL Challenge 1</vt:lpstr>
      <vt:lpstr>SQL Constraints</vt:lpstr>
      <vt:lpstr>SQL Sublanguages</vt:lpstr>
      <vt:lpstr>Database Design</vt:lpstr>
      <vt:lpstr>What is a Database Schema?</vt:lpstr>
      <vt:lpstr>Three-Schema Approach</vt:lpstr>
      <vt:lpstr>ERD vs UML</vt:lpstr>
      <vt:lpstr>External Level to Conceptual Level </vt:lpstr>
      <vt:lpstr>Entity Relationship Diagram</vt:lpstr>
      <vt:lpstr>Entity Relationship Diagram</vt:lpstr>
      <vt:lpstr>Complex Attributes</vt:lpstr>
      <vt:lpstr>Relationships</vt:lpstr>
      <vt:lpstr>Relationships</vt:lpstr>
      <vt:lpstr>Constraints on Binary Relationships</vt:lpstr>
      <vt:lpstr>Attributes of Relationship Types</vt:lpstr>
      <vt:lpstr>Database Normalization</vt:lpstr>
      <vt:lpstr>What is normalization &amp; 1rst Normal Form </vt:lpstr>
      <vt:lpstr>2nd Normal Form</vt:lpstr>
      <vt:lpstr>3rd Normal Form</vt:lpstr>
      <vt:lpstr>Data Mapping Algorithm</vt:lpstr>
      <vt:lpstr>Data Mapping Algorithm</vt:lpstr>
      <vt:lpstr>Data Mapping Algorithm</vt:lpstr>
      <vt:lpstr>Data Mapping Algorithm</vt:lpstr>
      <vt:lpstr>Data Mapping Algorithm</vt:lpstr>
      <vt:lpstr>We don’t always want normalization</vt:lpstr>
      <vt:lpstr>Common OLAP Schema Patterns</vt:lpstr>
      <vt:lpstr>Common OLAP Schema Patterns</vt:lpstr>
      <vt:lpstr>Common OLAP Schema Patterns</vt:lpstr>
      <vt:lpstr>Chinook DB</vt:lpstr>
      <vt:lpstr>POSTGRESQL</vt:lpstr>
      <vt:lpstr>POSTGRESQL UUID Support &amp; Creating Tables</vt:lpstr>
      <vt:lpstr>Comments, Schemas</vt:lpstr>
      <vt:lpstr>Datatypes</vt:lpstr>
      <vt:lpstr>Custom Datatypes, ENUM, Regex</vt:lpstr>
      <vt:lpstr>CREATE &amp; ALTER Tables</vt:lpstr>
      <vt:lpstr>FOREIGN KEY</vt:lpstr>
      <vt:lpstr>INSERT &amp; UPDATE</vt:lpstr>
      <vt:lpstr>Aggregate Functions</vt:lpstr>
      <vt:lpstr>Scalar Functions</vt:lpstr>
      <vt:lpstr>Functions</vt:lpstr>
      <vt:lpstr>Stored Procedures</vt:lpstr>
      <vt:lpstr>Stored Procedures</vt:lpstr>
      <vt:lpstr>Joins</vt:lpstr>
      <vt:lpstr>Inner Joins</vt:lpstr>
      <vt:lpstr>Cross Join</vt:lpstr>
      <vt:lpstr>Left Joins / Right Joins</vt:lpstr>
      <vt:lpstr>Full Outer Join</vt:lpstr>
      <vt:lpstr>Subqueries</vt:lpstr>
      <vt:lpstr>Indexing</vt:lpstr>
      <vt:lpstr>PowerPoint Presentation</vt:lpstr>
      <vt:lpstr>PowerPoint Presentation</vt:lpstr>
      <vt:lpstr>GIN – Generalized Inverted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 setup with SQL Server</vt:lpstr>
      <vt:lpstr>EF setup with SQL Server</vt:lpstr>
      <vt:lpstr>SQL Misc</vt:lpstr>
      <vt:lpstr>SQL Misc</vt:lpstr>
      <vt:lpstr>SQL Misc</vt:lpstr>
      <vt:lpstr>REST</vt:lpstr>
      <vt:lpstr>ASP.NET Week 3 Stuff</vt:lpstr>
      <vt:lpstr>ASP.NET Week 3 Stuff</vt:lpstr>
      <vt:lpstr>Multi-Tenant Architecture</vt:lpstr>
      <vt:lpstr>MVC</vt:lpstr>
      <vt:lpstr>MVC</vt:lpstr>
      <vt:lpstr>No-Code vs Pro-Code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Ethan Wilson</cp:lastModifiedBy>
  <cp:revision>22</cp:revision>
  <dcterms:modified xsi:type="dcterms:W3CDTF">2026-02-11T01:51:37Z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12</vt:i4>
  </property>
  <property fmtid="{D5CDD505-2E9C-101B-9397-08002B2CF9AE}" pid="3" name="Notes">
    <vt:i4>38</vt:i4>
  </property>
  <property fmtid="{D5CDD505-2E9C-101B-9397-08002B2CF9AE}" pid="4" name="PresentationFormat">
    <vt:lpwstr>On-screen Show (16:9)</vt:lpwstr>
  </property>
  <property fmtid="{D5CDD505-2E9C-101B-9397-08002B2CF9AE}" pid="5" name="Slides">
    <vt:i4>65</vt:i4>
  </property>
</Properties>
</file>